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19"/>
  </p:notesMasterIdLst>
  <p:handoutMasterIdLst>
    <p:handoutMasterId r:id="rId20"/>
  </p:handoutMasterIdLst>
  <p:sldIdLst>
    <p:sldId id="298" r:id="rId4"/>
    <p:sldId id="283" r:id="rId5"/>
    <p:sldId id="307" r:id="rId6"/>
    <p:sldId id="297" r:id="rId7"/>
    <p:sldId id="299" r:id="rId8"/>
    <p:sldId id="292" r:id="rId9"/>
    <p:sldId id="284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296" r:id="rId18"/>
  </p:sldIdLst>
  <p:sldSz cx="12192000" cy="6858000"/>
  <p:notesSz cx="6797675" cy="9874250"/>
  <p:defaultTextStyle>
    <a:defPPr rtl="0"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73A0DAA-6AF3-43AB-8588-CEC1D06C72B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5" autoAdjust="0"/>
    <p:restoredTop sz="94574" autoAdjust="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21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1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a-DK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5E61672-F5C5-4779-82D0-2CB512266C83}" type="datetime1">
              <a:rPr lang="da-DK" smtClean="0"/>
              <a:t>09-09-2024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a-DK" noProof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BF2FAAE-175D-4D44-9F42-88DCE56028D1}" type="datetime1">
              <a:rPr lang="da-DK" noProof="0" smtClean="0"/>
              <a:t>09-09-2024</a:t>
            </a:fld>
            <a:endParaRPr lang="da-DK" noProof="0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a-DK" noProof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a-DK" noProof="0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530193B-564F-4854-8A52-728F3FB19C85}" type="slidenum">
              <a:rPr lang="da-DK" noProof="0" smtClean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01165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10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1363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11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22435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12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9619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18262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78280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15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57640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2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887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14759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09149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79492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6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14492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8420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062525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25877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dsholder til billede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780588" cy="6804025"/>
          </a:xfrm>
          <a:solidFill>
            <a:schemeClr val="bg1">
              <a:lumMod val="85000"/>
            </a:schemeClr>
          </a:solidFill>
        </p:spPr>
        <p:txBody>
          <a:bodyPr tIns="172800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a-DK" noProof="0"/>
              <a:t>Indsæt eller træk og slip billedet her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00400" y="2811053"/>
            <a:ext cx="8991600" cy="1261295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defRPr lang="en-ZA" sz="4700" b="1" spc="-300" dirty="0"/>
            </a:lvl1pPr>
          </a:lstStyle>
          <a:p>
            <a:pPr lvl="0" algn="r" rtl="0"/>
            <a:r>
              <a:rPr lang="da-DK" noProof="0"/>
              <a:t>Klik for at redigere præsentationstitlen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0400" y="4061039"/>
            <a:ext cx="6580188" cy="580921"/>
          </a:xfrm>
          <a:solidFill>
            <a:schemeClr val="tx1">
              <a:alpha val="80000"/>
            </a:schemeClr>
          </a:solidFill>
        </p:spPr>
        <p:txBody>
          <a:bodyPr vert="horz" lIns="180000" tIns="180000" rIns="180000" bIns="180000" rtlCol="0">
            <a:noAutofit/>
          </a:bodyPr>
          <a:lstStyle>
            <a:lvl1pPr marL="0" indent="0" algn="r">
              <a:buNone/>
              <a:defRPr lang="en-ZA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da-DK" noProof="0"/>
              <a:t>Klik for at redigere undertiteltypografien i masteren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9780588" y="2698612"/>
            <a:ext cx="2411412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Klik for at redigere titlen på siden</a:t>
            </a:r>
          </a:p>
        </p:txBody>
      </p:sp>
      <p:sp>
        <p:nvSpPr>
          <p:cNvPr id="7" name="Undertitel 2">
            <a:extLst>
              <a:ext uri="{FF2B5EF4-FFF2-40B4-BE49-F238E27FC236}">
                <a16:creationId xmlns:a16="http://schemas.microsoft.com/office/drawing/2014/main" id="{7DEBF36F-ADC5-48FF-BFAF-3BED06924FD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Undertitel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512000"/>
            <a:ext cx="5472000" cy="468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6" name="Pladsholder til tekst 4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1511250"/>
            <a:ext cx="5472113" cy="4680000"/>
          </a:xfrm>
        </p:spPr>
        <p:txBody>
          <a:bodyPr rtlCol="0"/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Klik for at redigere titlen på siden</a:t>
            </a:r>
          </a:p>
        </p:txBody>
      </p:sp>
      <p:sp>
        <p:nvSpPr>
          <p:cNvPr id="9" name="Undertitel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Undertitel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360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01550" y="1511476"/>
            <a:ext cx="3600450" cy="4679249"/>
          </a:xfrm>
        </p:spPr>
        <p:txBody>
          <a:bodyPr rtlCol="0"/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11" name="Pladsholder til tekst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71550" y="1511475"/>
            <a:ext cx="3600450" cy="4679250"/>
          </a:xfrm>
        </p:spPr>
        <p:txBody>
          <a:bodyPr rtlCol="0"/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k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Klik for at redigere titlen på siden</a:t>
            </a:r>
          </a:p>
        </p:txBody>
      </p:sp>
      <p:sp>
        <p:nvSpPr>
          <p:cNvPr id="10" name="Undertitel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Undertitel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216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6412" y="1512000"/>
            <a:ext cx="2160588" cy="4679250"/>
          </a:xfrm>
        </p:spPr>
        <p:txBody>
          <a:bodyPr rtlCol="0"/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13" name="Pladsholder til tekst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1412" y="1512000"/>
            <a:ext cx="2160588" cy="4679250"/>
          </a:xfrm>
        </p:spPr>
        <p:txBody>
          <a:bodyPr rtlCol="0"/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15" name="Pladsholder til tekst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16412" y="1507535"/>
            <a:ext cx="2160588" cy="4679250"/>
          </a:xfrm>
        </p:spPr>
        <p:txBody>
          <a:bodyPr rtlCol="0"/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17" name="Pladsholder til tekst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11412" y="1507535"/>
            <a:ext cx="2160588" cy="4683715"/>
          </a:xfrm>
        </p:spPr>
        <p:txBody>
          <a:bodyPr rtlCol="0"/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09ABD5E-B8F1-4246-B167-09138760AD7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Klik for at redigere titlen på siden</a:t>
            </a:r>
          </a:p>
        </p:txBody>
      </p:sp>
      <p:sp>
        <p:nvSpPr>
          <p:cNvPr id="5" name="Undertitel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Undertitel</a:t>
            </a:r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08CCB8C2-B6A2-4C69-8D3A-57420A034B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53CF994-8B2C-443F-B695-7378DD360DAA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fod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a-DK"/>
              <a:t>Tilføj en sidefod</a:t>
            </a:r>
            <a:endParaRPr lang="da-DK" dirty="0"/>
          </a:p>
        </p:txBody>
      </p:sp>
      <p:sp>
        <p:nvSpPr>
          <p:cNvPr id="3" name="Pladsholder til slidenummer 2">
            <a:extLst>
              <a:ext uri="{FF2B5EF4-FFF2-40B4-BE49-F238E27FC236}">
                <a16:creationId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‹#›</a:t>
            </a:fld>
            <a:endParaRPr lang="da-DK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0694D9D-C633-4D52-965E-E5BBD98830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da-DK"/>
              <a:t>Klik for at redigere titeltypografier i master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opdeling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dsholder til billede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780588" cy="6371351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a-DK" noProof="0"/>
              <a:t>Indsæt eller træk og slip </a:t>
            </a:r>
            <a:br>
              <a:rPr lang="da-DK" noProof="0"/>
            </a:br>
            <a:r>
              <a:rPr lang="da-DK" noProof="0"/>
              <a:t>billedet her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35700" y="2204792"/>
            <a:ext cx="5956300" cy="1944000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defRPr lang="en-ZA" sz="5700" b="1" spc="-300" dirty="0"/>
            </a:lvl1pPr>
          </a:lstStyle>
          <a:p>
            <a:pPr lvl="0" algn="r" rtl="0"/>
            <a:r>
              <a:rPr lang="da-DK" noProof="0"/>
              <a:t>Klik for at redigere sektionsopdelingen</a:t>
            </a:r>
          </a:p>
        </p:txBody>
      </p:sp>
      <p:sp>
        <p:nvSpPr>
          <p:cNvPr id="7" name="Undertitel 2">
            <a:extLst>
              <a:ext uri="{FF2B5EF4-FFF2-40B4-BE49-F238E27FC236}">
                <a16:creationId xmlns:a16="http://schemas.microsoft.com/office/drawing/2014/main" id="{9E4D4535-D519-40ED-B8A4-2EA1276BB6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5700" y="4148860"/>
            <a:ext cx="5956300" cy="1100565"/>
          </a:xfrm>
          <a:solidFill>
            <a:schemeClr val="tx1">
              <a:alpha val="80000"/>
            </a:schemeClr>
          </a:solidFill>
        </p:spPr>
        <p:txBody>
          <a:bodyPr lIns="180000" tIns="180000" rIns="252000" bIns="180000" rtlCol="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266700" indent="0" algn="r">
              <a:buNone/>
              <a:defRPr sz="1800">
                <a:solidFill>
                  <a:schemeClr val="bg1"/>
                </a:solidFill>
              </a:defRPr>
            </a:lvl2pPr>
            <a:lvl3pPr marL="542925" indent="0" algn="r">
              <a:buNone/>
              <a:defRPr sz="1800">
                <a:solidFill>
                  <a:schemeClr val="bg1"/>
                </a:solidFill>
              </a:defRPr>
            </a:lvl3pPr>
            <a:lvl4pPr marL="809625" indent="0" algn="r">
              <a:buNone/>
              <a:defRPr sz="1800">
                <a:solidFill>
                  <a:schemeClr val="bg1"/>
                </a:solidFill>
              </a:defRPr>
            </a:lvl4pPr>
            <a:lvl5pPr marL="1076325" indent="0" algn="r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da-DK" noProof="0"/>
              <a:t>Klik for at redigere undertiteltypografien i masteren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816FE98-6A12-44EC-8485-8B5EFABD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9780588" y="5247782"/>
            <a:ext cx="2411412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F50EF489-F21B-4E7C-9A44-D3CC8DC34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2437159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opdeling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dsholder til billede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11412" y="0"/>
            <a:ext cx="9780588" cy="6371351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a-DK" noProof="0"/>
              <a:t>Indsæt eller træk og slip </a:t>
            </a:r>
            <a:br>
              <a:rPr lang="da-DK" noProof="0"/>
            </a:br>
            <a:r>
              <a:rPr lang="da-DK" noProof="0"/>
              <a:t>billedet her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E473AB13-DFF9-4538-9907-E261659E0E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700" y="2156226"/>
            <a:ext cx="5958000" cy="1958400"/>
          </a:xfrm>
          <a:solidFill>
            <a:schemeClr val="bg1"/>
          </a:solidFill>
        </p:spPr>
        <p:txBody>
          <a:bodyPr lIns="252000" tIns="180000" rIns="180000" bIns="180000" rtlCol="0"/>
          <a:lstStyle>
            <a:lvl1pPr>
              <a:defRPr sz="5700" b="1" spc="-3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rtl="0"/>
            <a:r>
              <a:rPr lang="da-DK" noProof="0"/>
              <a:t>Klik for at redigere sektionsopdelingen</a:t>
            </a:r>
          </a:p>
        </p:txBody>
      </p:sp>
      <p:sp>
        <p:nvSpPr>
          <p:cNvPr id="7" name="Undertitel 2">
            <a:extLst>
              <a:ext uri="{FF2B5EF4-FFF2-40B4-BE49-F238E27FC236}">
                <a16:creationId xmlns:a16="http://schemas.microsoft.com/office/drawing/2014/main" id="{9E4D4535-D519-40ED-B8A4-2EA1276BB6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110760"/>
            <a:ext cx="5956300" cy="1100565"/>
          </a:xfrm>
          <a:solidFill>
            <a:schemeClr val="tx1">
              <a:alpha val="80000"/>
            </a:schemeClr>
          </a:solidFill>
        </p:spPr>
        <p:txBody>
          <a:bodyPr lIns="252000" tIns="180000" rIns="180000" bIns="180000" rtlCol="0"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266700" indent="0" algn="r">
              <a:buNone/>
              <a:defRPr sz="1800">
                <a:solidFill>
                  <a:schemeClr val="bg1"/>
                </a:solidFill>
              </a:defRPr>
            </a:lvl2pPr>
            <a:lvl3pPr marL="542925" indent="0" algn="r">
              <a:buNone/>
              <a:defRPr sz="1800">
                <a:solidFill>
                  <a:schemeClr val="bg1"/>
                </a:solidFill>
              </a:defRPr>
            </a:lvl3pPr>
            <a:lvl4pPr marL="809625" indent="0" algn="r">
              <a:buNone/>
              <a:defRPr sz="1800">
                <a:solidFill>
                  <a:schemeClr val="bg1"/>
                </a:solidFill>
              </a:defRPr>
            </a:lvl4pPr>
            <a:lvl5pPr marL="1076325" indent="0" algn="r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da-DK" noProof="0"/>
              <a:t>Klik for at redigere undertiteltypografien i masteren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6816FE98-6A12-44EC-8485-8B5EFABD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0" y="5209682"/>
            <a:ext cx="2411412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noProof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F50EF489-F21B-4E7C-9A44-D3CC8DC34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2282858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til billed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billede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-1"/>
            <a:ext cx="6096000" cy="6371351"/>
          </a:xfrm>
          <a:solidFill>
            <a:schemeClr val="bg1">
              <a:lumMod val="95000"/>
            </a:schemeClr>
          </a:solidFill>
        </p:spPr>
        <p:txBody>
          <a:bodyPr tIns="158400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a-DK" noProof="0"/>
              <a:t>Indsæt eller træk og slip billedet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1800" y="3802899"/>
            <a:ext cx="4648200" cy="985000"/>
          </a:xfrm>
          <a:solidFill>
            <a:schemeClr val="bg1"/>
          </a:solidFill>
        </p:spPr>
        <p:txBody>
          <a:bodyPr lIns="180000" tIns="180000" rIns="180000" bIns="180000" rtlCol="0"/>
          <a:lstStyle>
            <a:lvl1pPr algn="r">
              <a:defRPr sz="4200" b="1" spc="-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Rediger titlen på siden</a:t>
            </a:r>
          </a:p>
        </p:txBody>
      </p:sp>
      <p:sp>
        <p:nvSpPr>
          <p:cNvPr id="10" name="Undertitel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111800" y="4787900"/>
            <a:ext cx="4648200" cy="1162800"/>
          </a:xfrm>
          <a:solidFill>
            <a:schemeClr val="tx1">
              <a:alpha val="80000"/>
            </a:schemeClr>
          </a:solidFill>
        </p:spPr>
        <p:txBody>
          <a:bodyPr lIns="180000" tIns="180000" rIns="180000" bIns="180000" rtlCol="0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Undertitel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2668686"/>
            <a:ext cx="5472000" cy="2999426"/>
          </a:xfrm>
        </p:spPr>
        <p:txBody>
          <a:bodyPr rtlCol="0"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1508F53F-6AA2-4060-904A-BC90211DC043}"/>
              </a:ext>
            </a:extLst>
          </p:cNvPr>
          <p:cNvSpPr/>
          <p:nvPr userDrawn="1"/>
        </p:nvSpPr>
        <p:spPr>
          <a:xfrm>
            <a:off x="9348588" y="3700775"/>
            <a:ext cx="2411412" cy="1148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til billed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billede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6096000" cy="6371351"/>
          </a:xfrm>
          <a:solidFill>
            <a:schemeClr val="bg1">
              <a:lumMod val="95000"/>
            </a:schemeClr>
          </a:solidFill>
        </p:spPr>
        <p:txBody>
          <a:bodyPr tIns="158400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a-DK" noProof="0"/>
              <a:t>Indsæt eller træk og slip billedet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18100" y="1869795"/>
            <a:ext cx="6641900" cy="1124345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 rtlCol="0"/>
          <a:lstStyle>
            <a:lvl1pPr algn="l">
              <a:defRPr sz="4200" b="1" spc="-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Klik for at redigere titlen på siden</a:t>
            </a:r>
          </a:p>
        </p:txBody>
      </p:sp>
      <p:sp>
        <p:nvSpPr>
          <p:cNvPr id="10" name="Undertitel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18334" y="2994141"/>
            <a:ext cx="6641626" cy="590155"/>
          </a:xfrm>
          <a:solidFill>
            <a:schemeClr val="tx1">
              <a:alpha val="80000"/>
            </a:schemeClr>
          </a:solidFill>
        </p:spPr>
        <p:txBody>
          <a:bodyPr lIns="180000" tIns="180000" rIns="180000" bIns="180000" rtlCol="0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Undertitel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8000" y="3763648"/>
            <a:ext cx="5472000" cy="2428351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FA5285E0-8F27-49C4-AADF-92A3B72D41FD}"/>
              </a:ext>
            </a:extLst>
          </p:cNvPr>
          <p:cNvSpPr/>
          <p:nvPr userDrawn="1"/>
        </p:nvSpPr>
        <p:spPr>
          <a:xfrm>
            <a:off x="9775824" y="1762069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38438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Klik for at redigere titlen på siden</a:t>
            </a:r>
          </a:p>
        </p:txBody>
      </p:sp>
      <p:sp>
        <p:nvSpPr>
          <p:cNvPr id="9" name="Undertitel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Undertitel</a:t>
            </a:r>
          </a:p>
        </p:txBody>
      </p:sp>
      <p:sp>
        <p:nvSpPr>
          <p:cNvPr id="3" name="Sammenligning – Pladsholder til venstre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515834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a-DK" noProof="0"/>
              <a:t>Rediger teksttypografier i master</a:t>
            </a:r>
          </a:p>
        </p:txBody>
      </p:sp>
      <p:sp>
        <p:nvSpPr>
          <p:cNvPr id="4" name="Pladsholder til indhold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0" y="2023668"/>
            <a:ext cx="5472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12" name="Sammenligning – Pladsholder til venstre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0000" y="1516359"/>
            <a:ext cx="5472000" cy="358775"/>
          </a:xfrm>
        </p:spPr>
        <p:txBody>
          <a:bodyPr rtlCol="0"/>
          <a:lstStyle>
            <a:lvl1pPr marL="0" indent="0">
              <a:buNone/>
              <a:defRPr sz="2400" b="1"/>
            </a:lvl1pPr>
          </a:lstStyle>
          <a:p>
            <a:pPr lvl="0" rtl="0"/>
            <a:r>
              <a:rPr lang="da-DK" noProof="0"/>
              <a:t>Rediger teksttypografier i master</a:t>
            </a:r>
          </a:p>
        </p:txBody>
      </p:sp>
      <p:sp>
        <p:nvSpPr>
          <p:cNvPr id="8" name="Pladsholder til tekst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2020359"/>
            <a:ext cx="5472113" cy="4170891"/>
          </a:xfrm>
        </p:spPr>
        <p:txBody>
          <a:bodyPr rtlCol="0"/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8733E7E-50D2-4F6C-9DF2-CF4C98C4B8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billede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371350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a-DK" noProof="0"/>
              <a:t>Indsæt eller træk og slip billedet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0" y="5359400"/>
            <a:ext cx="5664000" cy="565899"/>
          </a:xfrm>
          <a:solidFill>
            <a:schemeClr val="tx1"/>
          </a:solidFill>
        </p:spPr>
        <p:txBody>
          <a:bodyPr lIns="180000" tIns="180000" rIns="180000" bIns="180000" rtlCol="0" anchor="ctr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a-DK" noProof="0"/>
              <a:t>Angiv billedtekst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2" name="Pladsholder til slidenummer 1">
            <a:extLst>
              <a:ext uri="{FF2B5EF4-FFF2-40B4-BE49-F238E27FC236}">
                <a16:creationId xmlns:a16="http://schemas.microsoft.com/office/drawing/2014/main" id="{8B3D119C-DBF5-4B4F-BE38-7BD7B5C8A5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F8E7C83-06D7-4C5B-85B7-0E5713B4FA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da-DK" noProof="0"/>
              <a:t>Klik for at redigere titeltypografier i master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dsholder til billede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780102" cy="6804025"/>
          </a:xfrm>
          <a:solidFill>
            <a:schemeClr val="bg1">
              <a:lumMod val="85000"/>
            </a:schemeClr>
          </a:solidFill>
        </p:spPr>
        <p:txBody>
          <a:bodyPr tIns="0"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a-DK" noProof="0"/>
              <a:t>Indsæt eller træk og slip billedet her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58200" y="2798354"/>
            <a:ext cx="3733800" cy="1013684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defRPr lang="en-ZA" sz="6000" b="1" spc="-300" dirty="0"/>
            </a:lvl1pPr>
          </a:lstStyle>
          <a:p>
            <a:pPr lvl="0" algn="r" rtl="0"/>
            <a:r>
              <a:rPr lang="da-DK" noProof="0"/>
              <a:t>Tak</a:t>
            </a:r>
          </a:p>
        </p:txBody>
      </p:sp>
      <p:sp>
        <p:nvSpPr>
          <p:cNvPr id="9" name="Pladsholder til tekst 5">
            <a:extLst>
              <a:ext uri="{FF2B5EF4-FFF2-40B4-BE49-F238E27FC236}">
                <a16:creationId xmlns:a16="http://schemas.microsoft.com/office/drawing/2014/main" id="{52FA7FC9-E40E-4144-84E4-34E3722E9A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58200" y="3957705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rtlCol="0" anchor="ctr"/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Fulde navn</a:t>
            </a:r>
          </a:p>
        </p:txBody>
      </p:sp>
      <p:sp>
        <p:nvSpPr>
          <p:cNvPr id="10" name="Pladsholder til tekst 6">
            <a:extLst>
              <a:ext uri="{FF2B5EF4-FFF2-40B4-BE49-F238E27FC236}">
                <a16:creationId xmlns:a16="http://schemas.microsoft.com/office/drawing/2014/main" id="{97289182-4FE6-4A18-9775-4588D5801C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58200" y="4306722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rtlCol="0" anchor="ctr"/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Telefonnummer</a:t>
            </a:r>
          </a:p>
        </p:txBody>
      </p:sp>
      <p:sp>
        <p:nvSpPr>
          <p:cNvPr id="11" name="Pladsholder til tekst 7">
            <a:extLst>
              <a:ext uri="{FF2B5EF4-FFF2-40B4-BE49-F238E27FC236}">
                <a16:creationId xmlns:a16="http://schemas.microsoft.com/office/drawing/2014/main" id="{BD4E94C7-6CAF-4FEE-9E02-D3D3A2AC5E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58200" y="4655739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rtlCol="0" anchor="ctr"/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Mail eller kaldenavn på sociale medier</a:t>
            </a:r>
          </a:p>
        </p:txBody>
      </p:sp>
      <p:sp>
        <p:nvSpPr>
          <p:cNvPr id="12" name="Pladsholder til tekst 8">
            <a:extLst>
              <a:ext uri="{FF2B5EF4-FFF2-40B4-BE49-F238E27FC236}">
                <a16:creationId xmlns:a16="http://schemas.microsoft.com/office/drawing/2014/main" id="{0DE421A3-3C59-48FC-BC3B-007ADFBEB4F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58200" y="5004756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rtlCol="0" anchor="ctr"/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Firmaets websted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8458200" y="2685912"/>
            <a:ext cx="3733800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222FB6A7-1E80-487C-93E6-DCAA8751EF2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204966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Klik for at redigere titlen på siden</a:t>
            </a:r>
          </a:p>
        </p:txBody>
      </p:sp>
      <p:sp>
        <p:nvSpPr>
          <p:cNvPr id="7" name="Undertitel 2">
            <a:extLst>
              <a:ext uri="{FF2B5EF4-FFF2-40B4-BE49-F238E27FC236}">
                <a16:creationId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a-DK" noProof="0"/>
              <a:t>Undertitel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3EB0D177-9AA4-42F4-9CD7-CD206217CA6D}"/>
              </a:ext>
            </a:extLst>
          </p:cNvPr>
          <p:cNvSpPr/>
          <p:nvPr userDrawn="1"/>
        </p:nvSpPr>
        <p:spPr>
          <a:xfrm>
            <a:off x="9780101" y="6371351"/>
            <a:ext cx="1979897" cy="431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C825DB53-D610-4A40-AFDC-EBC47DB613CE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31" name="Kombinationstegning: Figur 30">
            <a:extLst>
              <a:ext uri="{FF2B5EF4-FFF2-40B4-BE49-F238E27FC236}">
                <a16:creationId xmlns:a16="http://schemas.microsoft.com/office/drawing/2014/main" id="{C2B9A6A4-83D0-40B1-8B15-964C84BF0705}"/>
              </a:ext>
            </a:extLst>
          </p:cNvPr>
          <p:cNvSpPr/>
          <p:nvPr userDrawn="1"/>
        </p:nvSpPr>
        <p:spPr>
          <a:xfrm>
            <a:off x="0" y="6371351"/>
            <a:ext cx="9780102" cy="432000"/>
          </a:xfrm>
          <a:custGeom>
            <a:avLst/>
            <a:gdLst>
              <a:gd name="connsiteX0" fmla="*/ 0 w 9780102"/>
              <a:gd name="connsiteY0" fmla="*/ 0 h 432000"/>
              <a:gd name="connsiteX1" fmla="*/ 9780102 w 9780102"/>
              <a:gd name="connsiteY1" fmla="*/ 0 h 432000"/>
              <a:gd name="connsiteX2" fmla="*/ 9780102 w 9780102"/>
              <a:gd name="connsiteY2" fmla="*/ 432000 h 432000"/>
              <a:gd name="connsiteX3" fmla="*/ 0 w 9780102"/>
              <a:gd name="connsiteY3" fmla="*/ 43200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0102" h="432000">
                <a:moveTo>
                  <a:pt x="0" y="0"/>
                </a:moveTo>
                <a:lnTo>
                  <a:pt x="9780102" y="0"/>
                </a:lnTo>
                <a:lnTo>
                  <a:pt x="9780102" y="43200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8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da-DK" noProof="0"/>
              <a:t>Klik for at redigere titlen på siden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11328000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da-DK" noProof="0"/>
              <a:t>Rediger teksttypografier i master</a:t>
            </a:r>
          </a:p>
          <a:p>
            <a:pPr lvl="1" rtl="0"/>
            <a:r>
              <a:rPr lang="da-DK" noProof="0"/>
              <a:t>Andet niveau</a:t>
            </a:r>
          </a:p>
          <a:p>
            <a:pPr lvl="2" rtl="0"/>
            <a:r>
              <a:rPr lang="da-DK" noProof="0"/>
              <a:t>Tredje niveau</a:t>
            </a:r>
          </a:p>
          <a:p>
            <a:pPr lvl="3" rtl="0"/>
            <a:r>
              <a:rPr lang="da-DK" noProof="0"/>
              <a:t>Fjerde niveau</a:t>
            </a:r>
          </a:p>
          <a:p>
            <a:pPr lvl="4" rtl="0"/>
            <a:r>
              <a:rPr lang="da-DK" noProof="0"/>
              <a:t>Femte niveau</a:t>
            </a:r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439820"/>
            <a:ext cx="5664000" cy="295062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a-DK" noProof="0"/>
              <a:t>Tilføj en sidefod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60000" y="6371351"/>
            <a:ext cx="432000" cy="43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fld id="{19B51A1E-902D-48AF-9020-955120F399B6}" type="slidenum">
              <a:rPr lang="da-DK" noProof="0" smtClean="0"/>
              <a:pPr rtl="0"/>
              <a:t>‹#›</a:t>
            </a:fld>
            <a:endParaRPr lang="da-DK" noProof="0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34FDC6F9-37F9-4E25-AECA-D307B8421C73}"/>
              </a:ext>
            </a:extLst>
          </p:cNvPr>
          <p:cNvSpPr txBox="1"/>
          <p:nvPr userDrawn="1"/>
        </p:nvSpPr>
        <p:spPr>
          <a:xfrm>
            <a:off x="10243100" y="6422491"/>
            <a:ext cx="1053900" cy="380860"/>
          </a:xfrm>
          <a:prstGeom prst="rect">
            <a:avLst/>
          </a:prstGeom>
          <a:noFill/>
        </p:spPr>
        <p:txBody>
          <a:bodyPr wrap="square" tIns="108000" bIns="0" rtlCol="0" anchor="ctr">
            <a:spAutoFit/>
          </a:bodyPr>
          <a:lstStyle/>
          <a:p>
            <a:pPr algn="r" rtl="0">
              <a:lnSpc>
                <a:spcPts val="1000"/>
              </a:lnSpc>
            </a:pPr>
            <a:r>
              <a:rPr lang="da-DK" sz="2500" b="1" i="0" spc="-100" noProof="0">
                <a:solidFill>
                  <a:schemeClr val="accent1"/>
                </a:solidFill>
                <a:latin typeface="+mj-lt"/>
              </a:rPr>
              <a:t>TREY</a:t>
            </a:r>
            <a:r>
              <a:rPr lang="da-DK" sz="1600" b="1" i="0" spc="-100" noProof="0">
                <a:solidFill>
                  <a:schemeClr val="accent1"/>
                </a:solidFill>
                <a:latin typeface="+mj-lt"/>
              </a:rPr>
              <a:t> </a:t>
            </a:r>
            <a:br>
              <a:rPr lang="da-DK" sz="1600" b="1" i="0" spc="-100" baseline="0" noProof="0">
                <a:solidFill>
                  <a:schemeClr val="accent1"/>
                </a:solidFill>
                <a:latin typeface="+mj-lt"/>
              </a:rPr>
            </a:br>
            <a:r>
              <a:rPr lang="da-DK" sz="1200" b="0" i="0" spc="140" noProof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research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4BC39664-EB8B-4A32-915A-D4308F79277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9B49670D-8F18-44A8-B217-67B412095C0D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a-DK" noProof="0"/>
          </a:p>
        </p:txBody>
      </p:sp>
      <p:cxnSp>
        <p:nvCxnSpPr>
          <p:cNvPr id="18" name="Lige forbindelse 17">
            <a:extLst>
              <a:ext uri="{FF2B5EF4-FFF2-40B4-BE49-F238E27FC236}">
                <a16:creationId xmlns:a16="http://schemas.microsoft.com/office/drawing/2014/main" id="{030FA059-EC32-4FFF-9673-48849B2FA43A}"/>
              </a:ext>
            </a:extLst>
          </p:cNvPr>
          <p:cNvCxnSpPr>
            <a:cxnSpLocks/>
          </p:cNvCxnSpPr>
          <p:nvPr userDrawn="1"/>
        </p:nvCxnSpPr>
        <p:spPr>
          <a:xfrm flipH="1">
            <a:off x="1" y="6371351"/>
            <a:ext cx="1219199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8" r:id="rId4"/>
    <p:sldLayoutId id="2147483666" r:id="rId5"/>
    <p:sldLayoutId id="2147483659" r:id="rId6"/>
    <p:sldLayoutId id="2147483660" r:id="rId7"/>
    <p:sldLayoutId id="2147483664" r:id="rId8"/>
    <p:sldLayoutId id="2147483650" r:id="rId9"/>
    <p:sldLayoutId id="2147483652" r:id="rId10"/>
    <p:sldLayoutId id="2147483656" r:id="rId11"/>
    <p:sldLayoutId id="2147483657" r:id="rId12"/>
    <p:sldLayoutId id="2147483654" r:id="rId13"/>
    <p:sldLayoutId id="2147483655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spc="-15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6.jp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svg"/><Relationship Id="rId11" Type="http://schemas.openxmlformats.org/officeDocument/2006/relationships/image" Target="../media/image4.jp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ladsholder til billede 11" descr="Hænder, der samles i en cirkel">
            <a:extLst>
              <a:ext uri="{FF2B5EF4-FFF2-40B4-BE49-F238E27FC236}">
                <a16:creationId xmlns:a16="http://schemas.microsoft.com/office/drawing/2014/main" id="{AA8A1CBA-9BB5-2246-9F4B-98EAD7C901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3583" y="1681988"/>
            <a:ext cx="7957929" cy="3197706"/>
          </a:xfrm>
        </p:spPr>
        <p:txBody>
          <a:bodyPr rtlCol="0"/>
          <a:lstStyle/>
          <a:p>
            <a:pPr algn="ctr" rtl="0"/>
            <a:r>
              <a:rPr lang="da-DK" sz="4800" dirty="0">
                <a:latin typeface="Aptos" panose="020B0004020202020204" pitchFamily="34" charset="0"/>
              </a:rPr>
              <a:t>Presentation of Leth &amp; Partnere</a:t>
            </a:r>
            <a:br>
              <a:rPr lang="da-DK" sz="5400" dirty="0">
                <a:latin typeface="Aptos" panose="020B0004020202020204" pitchFamily="34" charset="0"/>
              </a:rPr>
            </a:br>
            <a:r>
              <a:rPr lang="da-DK" sz="3600" dirty="0">
                <a:latin typeface="Aptos" panose="020B0004020202020204" pitchFamily="34" charset="0"/>
              </a:rPr>
              <a:t>&amp;</a:t>
            </a:r>
            <a:br>
              <a:rPr lang="da-DK" sz="5400" dirty="0">
                <a:latin typeface="Aptos" panose="020B0004020202020204" pitchFamily="34" charset="0"/>
              </a:rPr>
            </a:br>
            <a:r>
              <a:rPr lang="da-DK" sz="4800" dirty="0" err="1">
                <a:latin typeface="Aptos" panose="020B0004020202020204" pitchFamily="34" charset="0"/>
              </a:rPr>
              <a:t>Doing</a:t>
            </a:r>
            <a:r>
              <a:rPr lang="da-DK" sz="4800" dirty="0">
                <a:latin typeface="Aptos" panose="020B0004020202020204" pitchFamily="34" charset="0"/>
              </a:rPr>
              <a:t> business in Denmark</a:t>
            </a:r>
            <a:br>
              <a:rPr lang="da-DK" sz="5400" dirty="0">
                <a:latin typeface="Aptos" panose="020B0004020202020204" pitchFamily="34" charset="0"/>
              </a:rPr>
            </a:br>
            <a:br>
              <a:rPr lang="da-DK" sz="5400" dirty="0">
                <a:latin typeface="Aptos" panose="020B0004020202020204" pitchFamily="34" charset="0"/>
              </a:rPr>
            </a:br>
            <a:r>
              <a:rPr lang="da-DK" sz="3200" dirty="0">
                <a:latin typeface="Aptos" panose="020B0004020202020204" pitchFamily="34" charset="0"/>
              </a:rPr>
              <a:t>CHG  </a:t>
            </a:r>
            <a:r>
              <a:rPr lang="en-GB" sz="32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Conference in Madrid, </a:t>
            </a:r>
            <a:r>
              <a:rPr lang="da-DK" sz="3200" dirty="0">
                <a:latin typeface="Aptos" panose="020B0004020202020204" pitchFamily="34" charset="0"/>
              </a:rPr>
              <a:t>September 2024</a:t>
            </a:r>
          </a:p>
        </p:txBody>
      </p:sp>
      <p:sp>
        <p:nvSpPr>
          <p:cNvPr id="4" name="Undertitel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13582" y="4879694"/>
            <a:ext cx="5467005" cy="580921"/>
          </a:xfrm>
        </p:spPr>
        <p:txBody>
          <a:bodyPr rtlCol="0"/>
          <a:lstStyle/>
          <a:p>
            <a:pPr rtl="0"/>
            <a:r>
              <a:rPr lang="da-DK" dirty="0"/>
              <a:t> by Carsten Leth</a:t>
            </a:r>
          </a:p>
        </p:txBody>
      </p:sp>
      <p:sp>
        <p:nvSpPr>
          <p:cNvPr id="51" name="Tekstfelt 50">
            <a:extLst>
              <a:ext uri="{FF2B5EF4-FFF2-40B4-BE49-F238E27FC236}">
                <a16:creationId xmlns:a16="http://schemas.microsoft.com/office/drawing/2014/main" id="{66C1DE0A-7865-466B-B5D7-781C92357026}"/>
              </a:ext>
            </a:extLst>
          </p:cNvPr>
          <p:cNvSpPr txBox="1"/>
          <p:nvPr/>
        </p:nvSpPr>
        <p:spPr>
          <a:xfrm>
            <a:off x="10284923" y="4305919"/>
            <a:ext cx="1402741" cy="266149"/>
          </a:xfrm>
          <a:prstGeom prst="rect">
            <a:avLst/>
          </a:prstGeom>
          <a:noFill/>
        </p:spPr>
        <p:txBody>
          <a:bodyPr wrap="square" tIns="108000" bIns="0" rtlCol="0" anchor="ctr">
            <a:spAutoFit/>
          </a:bodyPr>
          <a:lstStyle/>
          <a:p>
            <a:pPr algn="ctr" rtl="0">
              <a:lnSpc>
                <a:spcPts val="1000"/>
              </a:lnSpc>
            </a:pPr>
            <a:endParaRPr lang="da-DK" b="0" i="0" spc="14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5" name="Billede 4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B107AC84-88D8-D48A-BC20-19E42317A1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7083" y="6003235"/>
            <a:ext cx="3535680" cy="57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23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sz="3200" dirty="0" err="1">
                <a:latin typeface="Aptos" panose="020B0004020202020204" pitchFamily="34" charset="0"/>
              </a:rPr>
              <a:t>Doing</a:t>
            </a:r>
            <a:r>
              <a:rPr lang="da-DK" sz="3200" dirty="0">
                <a:latin typeface="Aptos" panose="020B0004020202020204" pitchFamily="34" charset="0"/>
              </a:rPr>
              <a:t> business in Denmark</a:t>
            </a:r>
            <a:endParaRPr lang="da-DK" dirty="0">
              <a:latin typeface="Aptos" panose="020B0004020202020204" pitchFamily="34" charset="0"/>
            </a:endParaRP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446333"/>
            <a:ext cx="5472000" cy="283076"/>
          </a:xfrm>
        </p:spPr>
        <p:txBody>
          <a:bodyPr rtlCol="0"/>
          <a:lstStyle/>
          <a:p>
            <a:pPr rtl="0"/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Competitive</a:t>
            </a:r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Corporate</a:t>
            </a:r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Tax</a:t>
            </a:r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Rate</a:t>
            </a:r>
            <a:endParaRPr lang="da-DK" dirty="0"/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999" y="1721442"/>
            <a:ext cx="5663879" cy="4649909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 has a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flat corporate tax rate of 22%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which is competitive compared to other European countries.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 Local Taxes on Corporate Profits: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Denmark does not impose additional local taxes on corporate profits, unlike some other jurisdictions that have both national and local taxes.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 offers tax deductions for R&amp;D activities. Companies engaged in R&amp;D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Lige forbindelse 10" descr="Slideopdeling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443876"/>
            <a:ext cx="5472000" cy="283076"/>
          </a:xfrm>
        </p:spPr>
        <p:txBody>
          <a:bodyPr rtlCol="0"/>
          <a:lstStyle/>
          <a:p>
            <a:pPr rtl="0"/>
            <a:r>
              <a:rPr lang="en-US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Research &amp; Development (R&amp;D) Tax Incentives</a:t>
            </a:r>
            <a:endParaRPr lang="da-DK" sz="1800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8438" y="1702227"/>
            <a:ext cx="5472113" cy="4669124"/>
          </a:xfrm>
        </p:spPr>
        <p:txBody>
          <a:bodyPr rtlCol="0"/>
          <a:lstStyle/>
          <a:p>
            <a:pPr marL="0" lvl="0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can deduct up to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130% of their R&amp;D 	costs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Enterprises can receive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cash refunds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for unused R&amp;D tax credits, making it easier for startups to benefit from tax incentives.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There are special grants and subsidies available for companies working in innovative sectors like clean tech, biotech, and IT.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rtl="0"/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</p:spPr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10</a:t>
            </a:fld>
            <a:endParaRPr lang="da-DK"/>
          </a:p>
        </p:txBody>
      </p:sp>
      <p:sp>
        <p:nvSpPr>
          <p:cNvPr id="14" name="Rektangel 13" descr="Højre markeringsblok&#10;">
            <a:extLst>
              <a:ext uri="{FF2B5EF4-FFF2-40B4-BE49-F238E27FC236}">
                <a16:creationId xmlns:a16="http://schemas.microsoft.com/office/drawing/2014/main" id="{ED4E0F0E-EDBE-E2F2-D56B-100F76E84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9999" y="1293626"/>
            <a:ext cx="1984175" cy="1148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/>
          </a:p>
        </p:txBody>
      </p:sp>
      <p:sp>
        <p:nvSpPr>
          <p:cNvPr id="15" name="Rektangel 14" descr="Højre markeringsblok&#10;">
            <a:extLst>
              <a:ext uri="{FF2B5EF4-FFF2-40B4-BE49-F238E27FC236}">
                <a16:creationId xmlns:a16="http://schemas.microsoft.com/office/drawing/2014/main" id="{C9523262-502C-A4D1-9554-D995352EF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87887" y="1293626"/>
            <a:ext cx="1984175" cy="1148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pic>
        <p:nvPicPr>
          <p:cNvPr id="18" name="Billede 1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889021F8-8B1E-D6EA-C1AA-A7F7334A7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87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sz="3200" dirty="0" err="1">
                <a:latin typeface="Aptos" panose="020B0004020202020204" pitchFamily="34" charset="0"/>
              </a:rPr>
              <a:t>Doing</a:t>
            </a:r>
            <a:r>
              <a:rPr lang="da-DK" sz="3200" dirty="0">
                <a:latin typeface="Aptos" panose="020B0004020202020204" pitchFamily="34" charset="0"/>
              </a:rPr>
              <a:t> business in Denmark</a:t>
            </a:r>
            <a:endParaRPr lang="da-DK" dirty="0">
              <a:latin typeface="Aptos" panose="020B0004020202020204" pitchFamily="34" charset="0"/>
            </a:endParaRP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446333"/>
            <a:ext cx="5472000" cy="283076"/>
          </a:xfrm>
        </p:spPr>
        <p:txBody>
          <a:bodyPr rtlCol="0"/>
          <a:lstStyle/>
          <a:p>
            <a:pPr rtl="0"/>
            <a:r>
              <a:rPr lang="en-US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Participation Exemption on Dividends &amp; Capital Gain</a:t>
            </a:r>
            <a:endParaRPr lang="da-DK" dirty="0"/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999" y="1721442"/>
            <a:ext cx="5663879" cy="4649909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Denmark’s tax system allows </a:t>
            </a:r>
            <a:r>
              <a:rPr lang="en-US" sz="24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participa-tion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exemption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on dividends and capital gains. Companies are generally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exempt from tax on dividends and capital gains from shares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if they own at least 10% of the share capital.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Exemption makes DK a favorable hub for holding companies and multi-national corporations, as it eliminates double taxation on profits earned abroad.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Lige forbindelse 10" descr="Slideopdeling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443876"/>
            <a:ext cx="5472000" cy="283076"/>
          </a:xfrm>
        </p:spPr>
        <p:txBody>
          <a:bodyPr rtlCol="0"/>
          <a:lstStyle/>
          <a:p>
            <a:pPr rtl="0"/>
            <a:r>
              <a:rPr lang="en-US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 Withholding Tax on EU/Treaty-based Dividends</a:t>
            </a:r>
            <a:endParaRPr lang="da-DK" sz="1800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8438" y="1702227"/>
            <a:ext cx="5472113" cy="4669124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 withholding tax on dividends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paid to EU or treaty country shareholders, provided certain conditions are met.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This regulation facilitates international investments and cross-border business operations by making it easier to repatriate profits without significant tax liabilities.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</p:spPr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11</a:t>
            </a:fld>
            <a:endParaRPr lang="da-DK"/>
          </a:p>
        </p:txBody>
      </p:sp>
      <p:sp>
        <p:nvSpPr>
          <p:cNvPr id="14" name="Rektangel 13" descr="Højre markeringsblok&#10;">
            <a:extLst>
              <a:ext uri="{FF2B5EF4-FFF2-40B4-BE49-F238E27FC236}">
                <a16:creationId xmlns:a16="http://schemas.microsoft.com/office/drawing/2014/main" id="{ED4E0F0E-EDBE-E2F2-D56B-100F76E84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9999" y="1293626"/>
            <a:ext cx="1984175" cy="11482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/>
          </a:p>
        </p:txBody>
      </p:sp>
      <p:sp>
        <p:nvSpPr>
          <p:cNvPr id="15" name="Rektangel 14" descr="Højre markeringsblok&#10;">
            <a:extLst>
              <a:ext uri="{FF2B5EF4-FFF2-40B4-BE49-F238E27FC236}">
                <a16:creationId xmlns:a16="http://schemas.microsoft.com/office/drawing/2014/main" id="{C9523262-502C-A4D1-9554-D995352EF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87887" y="1293626"/>
            <a:ext cx="1984175" cy="11482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pic>
        <p:nvPicPr>
          <p:cNvPr id="18" name="Billede 1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889021F8-8B1E-D6EA-C1AA-A7F7334A7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58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sz="3200" dirty="0" err="1">
                <a:latin typeface="Aptos" panose="020B0004020202020204" pitchFamily="34" charset="0"/>
              </a:rPr>
              <a:t>Doing</a:t>
            </a:r>
            <a:r>
              <a:rPr lang="da-DK" sz="3200" dirty="0">
                <a:latin typeface="Aptos" panose="020B0004020202020204" pitchFamily="34" charset="0"/>
              </a:rPr>
              <a:t> business in Denmark</a:t>
            </a:r>
            <a:endParaRPr lang="da-DK" dirty="0">
              <a:latin typeface="Aptos" panose="020B0004020202020204" pitchFamily="34" charset="0"/>
            </a:endParaRP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446333"/>
            <a:ext cx="5472000" cy="283076"/>
          </a:xfrm>
        </p:spPr>
        <p:txBody>
          <a:bodyPr rtlCol="0"/>
          <a:lstStyle/>
          <a:p>
            <a:pPr rtl="0"/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Holding Company </a:t>
            </a:r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Benefits</a:t>
            </a:r>
            <a:endParaRPr lang="da-DK" dirty="0"/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999" y="1721442"/>
            <a:ext cx="5663879" cy="4649909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 is considered a leading jurisdiction for holding companies because of favorable tax treatment on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international investments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 withholding taxes on dividends and capital gains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for holding companies, as long as certain ownership criteria are met (usually 10% shareholding in foreign subsidiaries).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Lige forbindelse 10" descr="Slideopdeling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443876"/>
            <a:ext cx="5472000" cy="283076"/>
          </a:xfrm>
        </p:spPr>
        <p:txBody>
          <a:bodyPr rtlCol="0"/>
          <a:lstStyle/>
          <a:p>
            <a:pPr rtl="0"/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Holding Company </a:t>
            </a:r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Benefits</a:t>
            </a:r>
            <a:endParaRPr lang="da-DK" sz="1800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8438" y="1702227"/>
            <a:ext cx="5472113" cy="4669124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This, combined with Denmark’s extensive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tax treaty network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with more than 80 countries, reduces the risk of double taxation and makes it a strategic location for multinational businesses.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</p:spPr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12</a:t>
            </a:fld>
            <a:endParaRPr lang="da-DK"/>
          </a:p>
        </p:txBody>
      </p:sp>
      <p:sp>
        <p:nvSpPr>
          <p:cNvPr id="14" name="Rektangel 13" descr="Højre markeringsblok&#10;">
            <a:extLst>
              <a:ext uri="{FF2B5EF4-FFF2-40B4-BE49-F238E27FC236}">
                <a16:creationId xmlns:a16="http://schemas.microsoft.com/office/drawing/2014/main" id="{ED4E0F0E-EDBE-E2F2-D56B-100F76E84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9999" y="1293626"/>
            <a:ext cx="1984175" cy="1148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/>
          </a:p>
        </p:txBody>
      </p:sp>
      <p:sp>
        <p:nvSpPr>
          <p:cNvPr id="15" name="Rektangel 14" descr="Højre markeringsblok&#10;">
            <a:extLst>
              <a:ext uri="{FF2B5EF4-FFF2-40B4-BE49-F238E27FC236}">
                <a16:creationId xmlns:a16="http://schemas.microsoft.com/office/drawing/2014/main" id="{C9523262-502C-A4D1-9554-D995352EF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87887" y="1293626"/>
            <a:ext cx="1984175" cy="1148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pic>
        <p:nvPicPr>
          <p:cNvPr id="18" name="Billede 1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889021F8-8B1E-D6EA-C1AA-A7F7334A7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81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sz="3200" dirty="0" err="1">
                <a:latin typeface="Aptos" panose="020B0004020202020204" pitchFamily="34" charset="0"/>
              </a:rPr>
              <a:t>Doing</a:t>
            </a:r>
            <a:r>
              <a:rPr lang="da-DK" sz="3200" dirty="0">
                <a:latin typeface="Aptos" panose="020B0004020202020204" pitchFamily="34" charset="0"/>
              </a:rPr>
              <a:t> business in Denmark</a:t>
            </a:r>
            <a:endParaRPr lang="da-DK" dirty="0">
              <a:latin typeface="Aptos" panose="020B0004020202020204" pitchFamily="34" charset="0"/>
            </a:endParaRP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446333"/>
            <a:ext cx="5472000" cy="283076"/>
          </a:xfrm>
        </p:spPr>
        <p:txBody>
          <a:bodyPr rtlCol="0"/>
          <a:lstStyle/>
          <a:p>
            <a:pPr rtl="0"/>
            <a:r>
              <a:rPr lang="en-US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Personal Income Tax Incentives for Foreign Workers</a:t>
            </a:r>
            <a:endParaRPr lang="da-DK" dirty="0"/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999" y="1721442"/>
            <a:ext cx="5663879" cy="4649909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 offers a special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tax scheme for foreign key employees and researchers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allowing them to be taxed at a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reduced flat rate of 27%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(plus 8% labor market contributions) for up to 7 years. </a:t>
            </a:r>
            <a:r>
              <a:rPr lang="en-US" sz="2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Effective total tax rate 32.84%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This makes it easier for companies to attract highly skilled foreign workers and top talent to Denmark, particularly in sectors like technology/life sciences.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Lige forbindelse 10" descr="Slideopdeling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443876"/>
            <a:ext cx="5472000" cy="283076"/>
          </a:xfrm>
        </p:spPr>
        <p:txBody>
          <a:bodyPr rtlCol="0"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da-DK" sz="18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Loss</a:t>
            </a:r>
            <a:r>
              <a:rPr lang="da-DK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da-DK" sz="18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Carry</a:t>
            </a:r>
            <a:r>
              <a:rPr lang="da-DK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-Forward </a:t>
            </a:r>
            <a:r>
              <a:rPr lang="da-DK" sz="1800" b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Rules</a:t>
            </a:r>
            <a:endParaRPr lang="da-DK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8438" y="1702227"/>
            <a:ext cx="5472113" cy="4669124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Companies can carry forward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unlimited losses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to offset future taxable profits. This allows businesses, particularly startups, to reduce their tax burden during the initial loss-making years.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Losses can be carried forward indefinitely, subject to certain limitations for large companies.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</p:spPr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13</a:t>
            </a:fld>
            <a:endParaRPr lang="da-DK"/>
          </a:p>
        </p:txBody>
      </p:sp>
      <p:sp>
        <p:nvSpPr>
          <p:cNvPr id="14" name="Rektangel 13" descr="Højre markeringsblok&#10;">
            <a:extLst>
              <a:ext uri="{FF2B5EF4-FFF2-40B4-BE49-F238E27FC236}">
                <a16:creationId xmlns:a16="http://schemas.microsoft.com/office/drawing/2014/main" id="{ED4E0F0E-EDBE-E2F2-D56B-100F76E84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9999" y="1293626"/>
            <a:ext cx="1984175" cy="114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/>
          </a:p>
        </p:txBody>
      </p:sp>
      <p:sp>
        <p:nvSpPr>
          <p:cNvPr id="15" name="Rektangel 14" descr="Højre markeringsblok&#10;">
            <a:extLst>
              <a:ext uri="{FF2B5EF4-FFF2-40B4-BE49-F238E27FC236}">
                <a16:creationId xmlns:a16="http://schemas.microsoft.com/office/drawing/2014/main" id="{C9523262-502C-A4D1-9554-D995352EF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87887" y="1293626"/>
            <a:ext cx="1984175" cy="114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pic>
        <p:nvPicPr>
          <p:cNvPr id="18" name="Billede 1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889021F8-8B1E-D6EA-C1AA-A7F7334A7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337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sz="3200" dirty="0" err="1">
                <a:latin typeface="Aptos" panose="020B0004020202020204" pitchFamily="34" charset="0"/>
              </a:rPr>
              <a:t>Doing</a:t>
            </a:r>
            <a:r>
              <a:rPr lang="da-DK" sz="3200" dirty="0">
                <a:latin typeface="Aptos" panose="020B0004020202020204" pitchFamily="34" charset="0"/>
              </a:rPr>
              <a:t> business in Denmark</a:t>
            </a:r>
            <a:endParaRPr lang="da-DK" dirty="0">
              <a:latin typeface="Aptos" panose="020B0004020202020204" pitchFamily="34" charset="0"/>
            </a:endParaRP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446333"/>
            <a:ext cx="5472000" cy="283076"/>
          </a:xfrm>
        </p:spPr>
        <p:txBody>
          <a:bodyPr rtlCol="0"/>
          <a:lstStyle/>
          <a:p>
            <a:pPr rtl="0"/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Transparency</a:t>
            </a:r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and Trust</a:t>
            </a:r>
            <a:endParaRPr lang="da-DK" sz="1800" dirty="0"/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999" y="1721442"/>
            <a:ext cx="5663879" cy="4649909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Consistently ranks as one of the least corrupt countries. Its </a:t>
            </a:r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high level of transparency and low corruption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fosters trust in public and private sector.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This trust extends to business practices, making negotiations, contracts, and partnerships smoother and more predictable. Danish businesses are generally perceived as reliable, which builds confidence in business.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Lige forbindelse 10" descr="Slideopdeling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443876"/>
            <a:ext cx="5472000" cy="283076"/>
          </a:xfrm>
        </p:spPr>
        <p:txBody>
          <a:bodyPr rtlCol="0"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da-DK" sz="1800" b="1" dirty="0" err="1">
                <a:solidFill>
                  <a:srgbClr val="00206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Quality</a:t>
            </a:r>
            <a:r>
              <a:rPr lang="da-DK" sz="1800" b="1" dirty="0">
                <a:solidFill>
                  <a:srgbClr val="00206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of Life</a:t>
            </a:r>
            <a:endParaRPr lang="da-DK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8438" y="1702227"/>
            <a:ext cx="5472113" cy="4669124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solidFill>
                  <a:srgbClr val="00206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Ranking among the top countries in the world for </a:t>
            </a:r>
            <a:r>
              <a:rPr lang="en-US" sz="2400" b="1" kern="100" dirty="0">
                <a:solidFill>
                  <a:srgbClr val="00206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quality of life</a:t>
            </a:r>
            <a:r>
              <a:rPr lang="en-US" sz="2400" kern="100" dirty="0">
                <a:solidFill>
                  <a:srgbClr val="00206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Its cities, e.g. Copenhagen, offer a high standard of living, clean environments, nice public services, strong social safety net.</a:t>
            </a:r>
            <a:endParaRPr lang="da-DK" sz="2400" kern="100" dirty="0">
              <a:solidFill>
                <a:srgbClr val="00206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solidFill>
                  <a:srgbClr val="00206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public healthcare system, high-quality education, and well-maintained public infrastructure (such as public transport) make Denmark an appealing place for expatriates and their families.</a:t>
            </a:r>
            <a:endParaRPr lang="da-DK" sz="2400" kern="100" dirty="0">
              <a:solidFill>
                <a:srgbClr val="00206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</p:spPr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14</a:t>
            </a:fld>
            <a:endParaRPr lang="da-DK"/>
          </a:p>
        </p:txBody>
      </p:sp>
      <p:sp>
        <p:nvSpPr>
          <p:cNvPr id="14" name="Rektangel 13" descr="Højre markeringsblok&#10;">
            <a:extLst>
              <a:ext uri="{FF2B5EF4-FFF2-40B4-BE49-F238E27FC236}">
                <a16:creationId xmlns:a16="http://schemas.microsoft.com/office/drawing/2014/main" id="{ED4E0F0E-EDBE-E2F2-D56B-100F76E84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9999" y="1293626"/>
            <a:ext cx="1984175" cy="114824"/>
          </a:xfrm>
          <a:prstGeom prst="rect">
            <a:avLst/>
          </a:prstGeom>
          <a:solidFill>
            <a:schemeClr val="accent5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/>
          </a:p>
        </p:txBody>
      </p:sp>
      <p:sp>
        <p:nvSpPr>
          <p:cNvPr id="15" name="Rektangel 14" descr="Højre markeringsblok&#10;">
            <a:extLst>
              <a:ext uri="{FF2B5EF4-FFF2-40B4-BE49-F238E27FC236}">
                <a16:creationId xmlns:a16="http://schemas.microsoft.com/office/drawing/2014/main" id="{C9523262-502C-A4D1-9554-D995352EF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87887" y="1293626"/>
            <a:ext cx="1984175" cy="114824"/>
          </a:xfrm>
          <a:prstGeom prst="rect">
            <a:avLst/>
          </a:prstGeom>
          <a:solidFill>
            <a:schemeClr val="accent5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pic>
        <p:nvPicPr>
          <p:cNvPr id="18" name="Billede 1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889021F8-8B1E-D6EA-C1AA-A7F7334A7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031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6C38D7A9-9299-4108-BB08-026F4B9CAE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da-DK" sz="5400" dirty="0" err="1">
                <a:latin typeface="Aptos" panose="020B0004020202020204" pitchFamily="34" charset="0"/>
              </a:rPr>
              <a:t>Questions</a:t>
            </a:r>
            <a:r>
              <a:rPr lang="da-DK" sz="5400" dirty="0">
                <a:latin typeface="Aptos" panose="020B0004020202020204" pitchFamily="34" charset="0"/>
              </a:rPr>
              <a:t> ?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0828E04-9C2A-4859-8050-C2DF67A249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r>
              <a:rPr lang="da-DK" sz="1800" dirty="0">
                <a:latin typeface="Aptos" panose="020B0004020202020204" pitchFamily="34" charset="0"/>
              </a:rPr>
              <a:t>Carsten Leth</a:t>
            </a:r>
          </a:p>
        </p:txBody>
      </p:sp>
      <p:pic>
        <p:nvPicPr>
          <p:cNvPr id="8" name="Grafik 7" descr="Bruger" title="Ikon – oplægsholderens navn">
            <a:extLst>
              <a:ext uri="{FF2B5EF4-FFF2-40B4-BE49-F238E27FC236}">
                <a16:creationId xmlns:a16="http://schemas.microsoft.com/office/drawing/2014/main" id="{111541C4-DB03-4E53-994D-499C7D73C4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85495" y="4006655"/>
            <a:ext cx="218900" cy="218900"/>
          </a:xfrm>
          <a:prstGeom prst="rect">
            <a:avLst/>
          </a:prstGeom>
        </p:spPr>
      </p:pic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11265965-2271-4C1C-BD0A-6F85F80FF9A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da-DK" sz="1800" dirty="0">
                <a:latin typeface="Aptos" panose="020B0004020202020204" pitchFamily="34" charset="0"/>
              </a:rPr>
              <a:t>+4543909500 /+4528149596 </a:t>
            </a:r>
          </a:p>
        </p:txBody>
      </p:sp>
      <p:pic>
        <p:nvPicPr>
          <p:cNvPr id="10" name="Grafik 9" descr="Smartphone" title="Ikon – oplægsholderens telefonnummer">
            <a:extLst>
              <a:ext uri="{FF2B5EF4-FFF2-40B4-BE49-F238E27FC236}">
                <a16:creationId xmlns:a16="http://schemas.microsoft.com/office/drawing/2014/main" id="{A29DE31C-E099-4579-BB03-675E0A40C5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85495" y="4355103"/>
            <a:ext cx="218900" cy="218900"/>
          </a:xfrm>
          <a:prstGeom prst="rect">
            <a:avLst/>
          </a:prstGeom>
        </p:spPr>
      </p:pic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50A3BCC3-A277-4C0B-9EBA-EB53990D8EB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r>
              <a:rPr lang="da-DK" sz="1800" dirty="0">
                <a:latin typeface="Aptos" panose="020B0004020202020204" pitchFamily="34" charset="0"/>
              </a:rPr>
              <a:t>cl@lepa.dk</a:t>
            </a:r>
          </a:p>
        </p:txBody>
      </p:sp>
      <p:pic>
        <p:nvPicPr>
          <p:cNvPr id="9" name="Grafik 8" descr="Konvolut" title="Ikon – oplægsholderens mailadresse">
            <a:extLst>
              <a:ext uri="{FF2B5EF4-FFF2-40B4-BE49-F238E27FC236}">
                <a16:creationId xmlns:a16="http://schemas.microsoft.com/office/drawing/2014/main" id="{773C1382-ACE1-460F-A1B6-AB761A7D2E6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85495" y="4703551"/>
            <a:ext cx="218900" cy="218900"/>
          </a:xfrm>
          <a:prstGeom prst="rect">
            <a:avLst/>
          </a:prstGeom>
        </p:spPr>
      </p:pic>
      <p:sp>
        <p:nvSpPr>
          <p:cNvPr id="16" name="Pladsholder til tekst 15">
            <a:extLst>
              <a:ext uri="{FF2B5EF4-FFF2-40B4-BE49-F238E27FC236}">
                <a16:creationId xmlns:a16="http://schemas.microsoft.com/office/drawing/2014/main" id="{FD8A1232-50A8-4535-AAF9-7F4180EAA0D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58200" y="5004755"/>
            <a:ext cx="2910342" cy="1366596"/>
          </a:xfrm>
        </p:spPr>
        <p:txBody>
          <a:bodyPr rtlCol="0"/>
          <a:lstStyle/>
          <a:p>
            <a:pPr rtl="0">
              <a:spcBef>
                <a:spcPts val="0"/>
              </a:spcBef>
            </a:pPr>
            <a:r>
              <a:rPr lang="da-DK" sz="1800" dirty="0">
                <a:latin typeface="Aptos" panose="020B0004020202020204" pitchFamily="34" charset="0"/>
              </a:rPr>
              <a:t>Leth &amp; Partnere</a:t>
            </a:r>
          </a:p>
          <a:p>
            <a:pPr rtl="0">
              <a:spcBef>
                <a:spcPts val="0"/>
              </a:spcBef>
            </a:pPr>
            <a:r>
              <a:rPr lang="da-DK" sz="1800" dirty="0">
                <a:latin typeface="Aptos" panose="020B0004020202020204" pitchFamily="34" charset="0"/>
              </a:rPr>
              <a:t>Greve Strandvej 19</a:t>
            </a:r>
          </a:p>
          <a:p>
            <a:pPr rtl="0">
              <a:spcBef>
                <a:spcPts val="0"/>
              </a:spcBef>
            </a:pPr>
            <a:r>
              <a:rPr lang="da-DK" sz="1800" dirty="0">
                <a:latin typeface="Aptos" panose="020B0004020202020204" pitchFamily="34" charset="0"/>
              </a:rPr>
              <a:t>DK-2670 Greve</a:t>
            </a:r>
          </a:p>
          <a:p>
            <a:pPr rtl="0">
              <a:spcBef>
                <a:spcPts val="0"/>
              </a:spcBef>
            </a:pPr>
            <a:r>
              <a:rPr lang="da-DK" sz="1800" dirty="0">
                <a:latin typeface="Aptos" panose="020B0004020202020204" pitchFamily="34" charset="0"/>
              </a:rPr>
              <a:t>Denmark</a:t>
            </a:r>
          </a:p>
          <a:p>
            <a:pPr rtl="0">
              <a:spcBef>
                <a:spcPts val="0"/>
              </a:spcBef>
            </a:pPr>
            <a:r>
              <a:rPr lang="da-DK" sz="1800" dirty="0">
                <a:latin typeface="Aptos" panose="020B0004020202020204" pitchFamily="34" charset="0"/>
              </a:rPr>
              <a:t>www.lepa.dk</a:t>
            </a:r>
          </a:p>
        </p:txBody>
      </p:sp>
      <p:pic>
        <p:nvPicPr>
          <p:cNvPr id="11" name="Grafik 10" descr="Link">
            <a:extLst>
              <a:ext uri="{FF2B5EF4-FFF2-40B4-BE49-F238E27FC236}">
                <a16:creationId xmlns:a16="http://schemas.microsoft.com/office/drawing/2014/main" id="{0718E6E0-05A2-479C-AEA8-1A385EB7347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472552" y="5040763"/>
            <a:ext cx="244786" cy="244786"/>
          </a:xfrm>
          <a:prstGeom prst="rect">
            <a:avLst/>
          </a:prstGeom>
        </p:spPr>
      </p:pic>
      <p:sp>
        <p:nvSpPr>
          <p:cNvPr id="12" name="Pladsholder til slidenummer 11">
            <a:extLst>
              <a:ext uri="{FF2B5EF4-FFF2-40B4-BE49-F238E27FC236}">
                <a16:creationId xmlns:a16="http://schemas.microsoft.com/office/drawing/2014/main" id="{91814EC9-246A-4C6E-941E-5774FE72F08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15</a:t>
            </a:fld>
            <a:endParaRPr lang="da-DK"/>
          </a:p>
        </p:txBody>
      </p:sp>
      <p:sp>
        <p:nvSpPr>
          <p:cNvPr id="3" name="Tekstfelt 2">
            <a:extLst>
              <a:ext uri="{FF2B5EF4-FFF2-40B4-BE49-F238E27FC236}">
                <a16:creationId xmlns:a16="http://schemas.microsoft.com/office/drawing/2014/main" id="{753BD1F8-BF0F-54AB-7B75-C69C6D26C546}"/>
              </a:ext>
            </a:extLst>
          </p:cNvPr>
          <p:cNvSpPr txBox="1"/>
          <p:nvPr/>
        </p:nvSpPr>
        <p:spPr>
          <a:xfrm>
            <a:off x="3101009" y="3269182"/>
            <a:ext cx="62020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dirty="0" err="1"/>
              <a:t>question</a:t>
            </a:r>
            <a:endParaRPr lang="da-DK" dirty="0"/>
          </a:p>
        </p:txBody>
      </p:sp>
      <p:pic>
        <p:nvPicPr>
          <p:cNvPr id="13" name="Billede 12" descr="Et billede, der indeholder Ansigt, person, tøj, skjorte/bluse/T-shirt&#10;&#10;Automatisk genereret beskrivelse">
            <a:extLst>
              <a:ext uri="{FF2B5EF4-FFF2-40B4-BE49-F238E27FC236}">
                <a16:creationId xmlns:a16="http://schemas.microsoft.com/office/drawing/2014/main" id="{5C00E668-2B0B-3A16-6487-D983E05BAE1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58200" y="0"/>
            <a:ext cx="3014352" cy="2798354"/>
          </a:xfrm>
          <a:prstGeom prst="rect">
            <a:avLst/>
          </a:prstGeom>
        </p:spPr>
      </p:pic>
      <p:pic>
        <p:nvPicPr>
          <p:cNvPr id="22" name="Billede 21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309210AB-92C0-1C87-7BB7-9C0D9059651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14512" y="6371351"/>
            <a:ext cx="2821175" cy="516738"/>
          </a:xfrm>
          <a:prstGeom prst="rect">
            <a:avLst/>
          </a:prstGeom>
        </p:spPr>
      </p:pic>
      <p:pic>
        <p:nvPicPr>
          <p:cNvPr id="28" name="Pladsholder til billede 27" descr="Spørgsmålstegn på grøn pastelbaggrund">
            <a:extLst>
              <a:ext uri="{FF2B5EF4-FFF2-40B4-BE49-F238E27FC236}">
                <a16:creationId xmlns:a16="http://schemas.microsoft.com/office/drawing/2014/main" id="{9A856695-BE37-2B8D-D8CD-A4E7A510E04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3"/>
          <a:srcRect t="3622" b="3622"/>
          <a:stretch>
            <a:fillRect/>
          </a:stretch>
        </p:blipFill>
        <p:spPr>
          <a:xfrm>
            <a:off x="-21592" y="-674"/>
            <a:ext cx="8479792" cy="6804025"/>
          </a:xfrm>
        </p:spPr>
      </p:pic>
    </p:spTree>
    <p:extLst>
      <p:ext uri="{BB962C8B-B14F-4D97-AF65-F5344CB8AC3E}">
        <p14:creationId xmlns:p14="http://schemas.microsoft.com/office/powerpoint/2010/main" val="4153678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545432"/>
            <a:ext cx="5472000" cy="5122680"/>
          </a:xfrm>
        </p:spPr>
        <p:txBody>
          <a:bodyPr rtlCol="0"/>
          <a:lstStyle/>
          <a:p>
            <a:pPr marL="0" indent="0" rtl="0">
              <a:buNone/>
            </a:pPr>
            <a:r>
              <a:rPr lang="da-DK" sz="4800" b="1" dirty="0">
                <a:latin typeface="Aptos" panose="020B0004020202020204" pitchFamily="34" charset="0"/>
              </a:rPr>
              <a:t>Leth &amp; Partnere</a:t>
            </a:r>
          </a:p>
          <a:p>
            <a:pPr rtl="0"/>
            <a:r>
              <a:rPr lang="da-DK" sz="4100" dirty="0" err="1">
                <a:latin typeface="Aptos" panose="020B0004020202020204" pitchFamily="34" charset="0"/>
              </a:rPr>
              <a:t>Established</a:t>
            </a:r>
            <a:r>
              <a:rPr lang="da-DK" sz="4100" dirty="0">
                <a:latin typeface="Aptos" panose="020B0004020202020204" pitchFamily="34" charset="0"/>
              </a:rPr>
              <a:t> in 2010</a:t>
            </a:r>
          </a:p>
          <a:p>
            <a:pPr rtl="0"/>
            <a:r>
              <a:rPr lang="da-DK" sz="4100" dirty="0">
                <a:latin typeface="Aptos" panose="020B0004020202020204" pitchFamily="34" charset="0"/>
              </a:rPr>
              <a:t>Office in Greve. In the </a:t>
            </a:r>
            <a:r>
              <a:rPr lang="da-DK" sz="4100" dirty="0" err="1">
                <a:latin typeface="Aptos" panose="020B0004020202020204" pitchFamily="34" charset="0"/>
              </a:rPr>
              <a:t>suburb</a:t>
            </a:r>
            <a:r>
              <a:rPr lang="da-DK" sz="4100" dirty="0">
                <a:latin typeface="Aptos" panose="020B0004020202020204" pitchFamily="34" charset="0"/>
              </a:rPr>
              <a:t> of Copenhagen</a:t>
            </a:r>
          </a:p>
          <a:p>
            <a:pPr rtl="0"/>
            <a:r>
              <a:rPr lang="da-DK" sz="4100" dirty="0">
                <a:latin typeface="Aptos" panose="020B0004020202020204" pitchFamily="34" charset="0"/>
              </a:rPr>
              <a:t>1 Partner</a:t>
            </a:r>
          </a:p>
          <a:p>
            <a:pPr rtl="0"/>
            <a:r>
              <a:rPr lang="da-DK" sz="4100" dirty="0">
                <a:latin typeface="Aptos" panose="020B0004020202020204" pitchFamily="34" charset="0"/>
              </a:rPr>
              <a:t>4 </a:t>
            </a:r>
            <a:r>
              <a:rPr lang="da-DK" sz="4100" dirty="0" err="1">
                <a:latin typeface="Aptos" panose="020B0004020202020204" pitchFamily="34" charset="0"/>
              </a:rPr>
              <a:t>staff</a:t>
            </a:r>
            <a:r>
              <a:rPr lang="da-DK" sz="4100" dirty="0">
                <a:latin typeface="Aptos" panose="020B0004020202020204" pitchFamily="34" charset="0"/>
              </a:rPr>
              <a:t> </a:t>
            </a:r>
            <a:r>
              <a:rPr lang="da-DK" sz="4100" dirty="0" err="1">
                <a:latin typeface="Aptos" panose="020B0004020202020204" pitchFamily="34" charset="0"/>
              </a:rPr>
              <a:t>members</a:t>
            </a:r>
            <a:r>
              <a:rPr lang="da-DK" sz="4200" dirty="0">
                <a:latin typeface="Aptos" panose="020B0004020202020204" pitchFamily="34" charset="0"/>
              </a:rPr>
              <a:t> </a:t>
            </a:r>
          </a:p>
        </p:txBody>
      </p:sp>
      <p:pic>
        <p:nvPicPr>
          <p:cNvPr id="9" name="Pladsholder til billede 8" descr="Hånd, der rører ved en mobiltelefon">
            <a:extLst>
              <a:ext uri="{FF2B5EF4-FFF2-40B4-BE49-F238E27FC236}">
                <a16:creationId xmlns:a16="http://schemas.microsoft.com/office/drawing/2014/main" id="{A9A75888-22E3-1D43-9112-DA02186070B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Rektangel 19" descr="Markeringsblok">
            <a:extLst>
              <a:ext uri="{FF2B5EF4-FFF2-40B4-BE49-F238E27FC236}">
                <a16:creationId xmlns:a16="http://schemas.microsoft.com/office/drawing/2014/main" id="{EFA08948-2B6F-46B1-9D2D-8D7B2B3FB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48588" y="3688075"/>
            <a:ext cx="2411412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sz="5400" dirty="0">
                <a:latin typeface="Aptos" panose="020B0004020202020204" pitchFamily="34" charset="0"/>
              </a:rPr>
              <a:t>Leth &amp; Partnere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611DC577-0A95-47D0-95D9-5F8DA763D46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111800" y="4588043"/>
            <a:ext cx="4648200" cy="1783308"/>
          </a:xfrm>
        </p:spPr>
        <p:txBody>
          <a:bodyPr rtlCol="0"/>
          <a:lstStyle/>
          <a:p>
            <a:pPr rtl="0"/>
            <a:r>
              <a:rPr lang="en-US" sz="2800" dirty="0">
                <a:latin typeface="Aptos" panose="020B0004020202020204" pitchFamily="34" charset="0"/>
              </a:rPr>
              <a:t>an accounting firm that provides auditing, accounting, tax assistance and business advisory</a:t>
            </a:r>
            <a:r>
              <a:rPr lang="da-DK" dirty="0">
                <a:latin typeface="Aptos" panose="020B0004020202020204" pitchFamily="34" charset="0"/>
              </a:rPr>
              <a:t>.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smtClean="0"/>
              <a:pPr/>
              <a:t>2</a:t>
            </a:fld>
            <a:endParaRPr lang="da-DK" dirty="0"/>
          </a:p>
        </p:txBody>
      </p:sp>
      <p:pic>
        <p:nvPicPr>
          <p:cNvPr id="5" name="Billede 4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888D2B84-D142-75C6-AD69-ECE812E2D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46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ktangel 19" descr="Markeringsblok">
            <a:extLst>
              <a:ext uri="{FF2B5EF4-FFF2-40B4-BE49-F238E27FC236}">
                <a16:creationId xmlns:a16="http://schemas.microsoft.com/office/drawing/2014/main" id="{EFA08948-2B6F-46B1-9D2D-8D7B2B3FB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75824" y="1762069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345" y="576326"/>
            <a:ext cx="6641900" cy="1096068"/>
          </a:xfrm>
        </p:spPr>
        <p:txBody>
          <a:bodyPr rtlCol="0"/>
          <a:lstStyle/>
          <a:p>
            <a:pPr rtl="0"/>
            <a:r>
              <a:rPr lang="da-DK" sz="5400" dirty="0"/>
              <a:t>Carsten Leth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7999" y="1876893"/>
            <a:ext cx="5666933" cy="4315107"/>
          </a:xfrm>
        </p:spPr>
        <p:txBody>
          <a:bodyPr rtlCol="0"/>
          <a:lstStyle/>
          <a:p>
            <a:pPr rtl="0"/>
            <a:r>
              <a:rPr lang="da-DK" sz="3200" dirty="0">
                <a:latin typeface="Aptos" panose="020B0004020202020204" pitchFamily="34" charset="0"/>
              </a:rPr>
              <a:t>Sole </a:t>
            </a:r>
            <a:r>
              <a:rPr lang="da-DK" sz="3200" dirty="0" err="1">
                <a:latin typeface="Aptos" panose="020B0004020202020204" pitchFamily="34" charset="0"/>
              </a:rPr>
              <a:t>owner</a:t>
            </a:r>
            <a:r>
              <a:rPr lang="da-DK" sz="3200" dirty="0">
                <a:latin typeface="Aptos" panose="020B0004020202020204" pitchFamily="34" charset="0"/>
              </a:rPr>
              <a:t> of Leth &amp; Partnere</a:t>
            </a:r>
          </a:p>
          <a:p>
            <a:pPr rtl="0"/>
            <a:r>
              <a:rPr lang="da-DK" sz="3200" dirty="0" err="1">
                <a:latin typeface="Aptos" panose="020B0004020202020204" pitchFamily="34" charset="0"/>
              </a:rPr>
              <a:t>Registered</a:t>
            </a:r>
            <a:r>
              <a:rPr lang="da-DK" sz="3200" dirty="0">
                <a:latin typeface="Aptos" panose="020B0004020202020204" pitchFamily="34" charset="0"/>
              </a:rPr>
              <a:t> public </a:t>
            </a:r>
            <a:r>
              <a:rPr lang="da-DK" sz="3200" dirty="0" err="1">
                <a:latin typeface="Aptos" panose="020B0004020202020204" pitchFamily="34" charset="0"/>
              </a:rPr>
              <a:t>accountant</a:t>
            </a:r>
            <a:endParaRPr lang="da-DK" sz="3200" dirty="0">
              <a:latin typeface="Aptos" panose="020B0004020202020204" pitchFamily="34" charset="0"/>
            </a:endParaRPr>
          </a:p>
          <a:p>
            <a:pPr lvl="1"/>
            <a:r>
              <a:rPr lang="da-DK" sz="2800" dirty="0" err="1">
                <a:latin typeface="Aptos" panose="020B0004020202020204" pitchFamily="34" charset="0"/>
              </a:rPr>
              <a:t>Certified</a:t>
            </a:r>
            <a:r>
              <a:rPr lang="en-US" sz="2400" dirty="0">
                <a:latin typeface="Aptos" panose="020B0004020202020204" pitchFamily="34" charset="0"/>
              </a:rPr>
              <a:t> to perform audits and prepare accounts</a:t>
            </a:r>
          </a:p>
          <a:p>
            <a:pPr lvl="1"/>
            <a:r>
              <a:rPr lang="en-US" sz="2400" dirty="0">
                <a:latin typeface="Aptos" panose="020B0004020202020204" pitchFamily="34" charset="0"/>
              </a:rPr>
              <a:t>Extensive experience with auditing and accounting services for small and medium-sized companies. Clients in a wide range of industries.</a:t>
            </a:r>
          </a:p>
          <a:p>
            <a:pPr lvl="1"/>
            <a:r>
              <a:rPr lang="da-DK" sz="2400" dirty="0">
                <a:latin typeface="Aptos" panose="020B0004020202020204" pitchFamily="34" charset="0"/>
              </a:rPr>
              <a:t>Expert </a:t>
            </a:r>
            <a:r>
              <a:rPr lang="da-DK" sz="2400" dirty="0" err="1">
                <a:latin typeface="Aptos" panose="020B0004020202020204" pitchFamily="34" charset="0"/>
              </a:rPr>
              <a:t>witness</a:t>
            </a:r>
            <a:r>
              <a:rPr lang="da-DK" sz="2400" dirty="0">
                <a:latin typeface="Aptos" panose="020B0004020202020204" pitchFamily="34" charset="0"/>
              </a:rPr>
              <a:t> </a:t>
            </a:r>
            <a:r>
              <a:rPr lang="en-US" sz="2400" dirty="0">
                <a:latin typeface="Aptos" panose="020B0004020202020204" pitchFamily="34" charset="0"/>
              </a:rPr>
              <a:t>for the court appointed by the Danish Association of accountants.</a:t>
            </a:r>
            <a:endParaRPr lang="da-DK" sz="2400" dirty="0">
              <a:latin typeface="Aptos" panose="020B0004020202020204" pitchFamily="34" charset="0"/>
            </a:endParaRP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3</a:t>
            </a:fld>
            <a:endParaRPr lang="da-DK" dirty="0"/>
          </a:p>
        </p:txBody>
      </p:sp>
      <p:pic>
        <p:nvPicPr>
          <p:cNvPr id="9" name="Pladsholder til billede 8" descr="Et billede, der indeholder Ansigt, person, tøj, skjorte/bluse/T-shirt&#10;&#10;Automatisk genereret beskrivelse">
            <a:extLst>
              <a:ext uri="{FF2B5EF4-FFF2-40B4-BE49-F238E27FC236}">
                <a16:creationId xmlns:a16="http://schemas.microsoft.com/office/drawing/2014/main" id="{2F052D5A-8DF2-3EC0-5A4A-6AAB79BA39A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9345" b="9345"/>
          <a:stretch>
            <a:fillRect/>
          </a:stretch>
        </p:blipFill>
        <p:spPr/>
      </p:pic>
      <p:pic>
        <p:nvPicPr>
          <p:cNvPr id="8" name="Billede 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37A7DB37-FCF4-97C8-211A-E854E2E2AC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232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ladsholder til billede 13" descr="Håndskrift på en post-it note">
            <a:extLst>
              <a:ext uri="{FF2B5EF4-FFF2-40B4-BE49-F238E27FC236}">
                <a16:creationId xmlns:a16="http://schemas.microsoft.com/office/drawing/2014/main" id="{7E468295-904F-0743-AD06-67DA21353B9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6096000" cy="6371351"/>
          </a:xfrm>
        </p:spPr>
      </p:pic>
      <p:sp>
        <p:nvSpPr>
          <p:cNvPr id="20" name="Rektangel 19" descr="Markeringsblok">
            <a:extLst>
              <a:ext uri="{FF2B5EF4-FFF2-40B4-BE49-F238E27FC236}">
                <a16:creationId xmlns:a16="http://schemas.microsoft.com/office/drawing/2014/main" id="{EFA08948-2B6F-46B1-9D2D-8D7B2B3FB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75824" y="1762069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8100" y="666002"/>
            <a:ext cx="6641900" cy="1096068"/>
          </a:xfrm>
        </p:spPr>
        <p:txBody>
          <a:bodyPr rtlCol="0"/>
          <a:lstStyle/>
          <a:p>
            <a:pPr rtl="0"/>
            <a:r>
              <a:rPr lang="da-DK" sz="6000" dirty="0">
                <a:latin typeface="Aptos" panose="020B0004020202020204" pitchFamily="34" charset="0"/>
              </a:rPr>
              <a:t>Services </a:t>
            </a:r>
            <a:r>
              <a:rPr lang="da-DK" sz="6000" dirty="0" err="1">
                <a:latin typeface="Aptos" panose="020B0004020202020204" pitchFamily="34" charset="0"/>
              </a:rPr>
              <a:t>Provided</a:t>
            </a:r>
            <a:endParaRPr lang="da-DK" sz="6000" dirty="0">
              <a:latin typeface="Aptos" panose="020B0004020202020204" pitchFamily="34" charset="0"/>
            </a:endParaRP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8000" y="1876893"/>
            <a:ext cx="5472000" cy="4315107"/>
          </a:xfrm>
        </p:spPr>
        <p:txBody>
          <a:bodyPr rtlCol="0"/>
          <a:lstStyle/>
          <a:p>
            <a:pPr rtl="0"/>
            <a:r>
              <a:rPr lang="da-DK" sz="3600" dirty="0">
                <a:latin typeface="Aptos" panose="020B0004020202020204" pitchFamily="34" charset="0"/>
              </a:rPr>
              <a:t>Audit of </a:t>
            </a:r>
            <a:r>
              <a:rPr lang="da-DK" sz="3600" dirty="0" err="1">
                <a:latin typeface="Aptos" panose="020B0004020202020204" pitchFamily="34" charset="0"/>
              </a:rPr>
              <a:t>accounts</a:t>
            </a:r>
            <a:endParaRPr lang="da-DK" sz="3600" dirty="0">
              <a:latin typeface="Aptos" panose="020B0004020202020204" pitchFamily="34" charset="0"/>
            </a:endParaRPr>
          </a:p>
          <a:p>
            <a:pPr rtl="0"/>
            <a:r>
              <a:rPr lang="da-DK" sz="3600" dirty="0" err="1">
                <a:latin typeface="Aptos" panose="020B0004020202020204" pitchFamily="34" charset="0"/>
              </a:rPr>
              <a:t>Preparation</a:t>
            </a:r>
            <a:r>
              <a:rPr lang="da-DK" sz="3600" dirty="0">
                <a:latin typeface="Aptos" panose="020B0004020202020204" pitchFamily="34" charset="0"/>
              </a:rPr>
              <a:t> of </a:t>
            </a:r>
            <a:r>
              <a:rPr lang="da-DK" sz="3600" dirty="0" err="1">
                <a:latin typeface="Aptos" panose="020B0004020202020204" pitchFamily="34" charset="0"/>
              </a:rPr>
              <a:t>accounts</a:t>
            </a:r>
            <a:endParaRPr lang="da-DK" sz="3600" dirty="0">
              <a:latin typeface="Aptos" panose="020B0004020202020204" pitchFamily="34" charset="0"/>
            </a:endParaRPr>
          </a:p>
          <a:p>
            <a:pPr rtl="0"/>
            <a:r>
              <a:rPr lang="en-US" sz="3600" dirty="0">
                <a:latin typeface="Aptos" panose="020B0004020202020204" pitchFamily="34" charset="0"/>
              </a:rPr>
              <a:t>Tax returns and other tax assistance</a:t>
            </a:r>
            <a:endParaRPr lang="da-DK" sz="3600" dirty="0">
              <a:latin typeface="Aptos" panose="020B0004020202020204" pitchFamily="34" charset="0"/>
            </a:endParaRPr>
          </a:p>
          <a:p>
            <a:pPr rtl="0"/>
            <a:r>
              <a:rPr lang="en-US" sz="3600" dirty="0">
                <a:latin typeface="Aptos" panose="020B0004020202020204" pitchFamily="34" charset="0"/>
              </a:rPr>
              <a:t>Bookkeeping service and VAT declaration by staff dedicated to these tasks</a:t>
            </a:r>
            <a:endParaRPr lang="da-DK" sz="3600" dirty="0">
              <a:latin typeface="Aptos" panose="020B0004020202020204" pitchFamily="34" charset="0"/>
            </a:endParaRPr>
          </a:p>
          <a:p>
            <a:pPr rtl="0"/>
            <a:endParaRPr lang="da-DK" sz="3600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4</a:t>
            </a:fld>
            <a:endParaRPr lang="da-DK" dirty="0"/>
          </a:p>
        </p:txBody>
      </p:sp>
      <p:pic>
        <p:nvPicPr>
          <p:cNvPr id="8" name="Billede 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0639B772-8617-2390-99C0-4C15A8B44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98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ktangel 19" descr="Markeringsblok">
            <a:extLst>
              <a:ext uri="{FF2B5EF4-FFF2-40B4-BE49-F238E27FC236}">
                <a16:creationId xmlns:a16="http://schemas.microsoft.com/office/drawing/2014/main" id="{EFA08948-2B6F-46B1-9D2D-8D7B2B3FB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75824" y="1762069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345" y="576326"/>
            <a:ext cx="6641900" cy="1096068"/>
          </a:xfrm>
        </p:spPr>
        <p:txBody>
          <a:bodyPr rtlCol="0"/>
          <a:lstStyle/>
          <a:p>
            <a:pPr rtl="0"/>
            <a:r>
              <a:rPr lang="da-DK" sz="5400" dirty="0">
                <a:latin typeface="Aptos" panose="020B0004020202020204" pitchFamily="34" charset="0"/>
              </a:rPr>
              <a:t>Main </a:t>
            </a:r>
            <a:r>
              <a:rPr lang="da-DK" sz="5400" dirty="0" err="1">
                <a:latin typeface="Aptos" panose="020B0004020202020204" pitchFamily="34" charset="0"/>
              </a:rPr>
              <a:t>Sources</a:t>
            </a:r>
            <a:r>
              <a:rPr lang="da-DK" sz="5400" dirty="0">
                <a:latin typeface="Aptos" panose="020B0004020202020204" pitchFamily="34" charset="0"/>
              </a:rPr>
              <a:t> of  Work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7999" y="1876893"/>
            <a:ext cx="5666933" cy="4315107"/>
          </a:xfrm>
        </p:spPr>
        <p:txBody>
          <a:bodyPr rtlCol="0"/>
          <a:lstStyle/>
          <a:p>
            <a:pPr rtl="0"/>
            <a:endParaRPr lang="da-DK" sz="3600" dirty="0"/>
          </a:p>
          <a:p>
            <a:pPr rtl="0"/>
            <a:r>
              <a:rPr lang="da-DK" sz="3600" dirty="0">
                <a:latin typeface="Aptos" panose="020B0004020202020204" pitchFamily="34" charset="0"/>
              </a:rPr>
              <a:t>Website: www.lepa.dk</a:t>
            </a:r>
          </a:p>
          <a:p>
            <a:pPr rtl="0"/>
            <a:r>
              <a:rPr lang="da-DK" sz="3600" dirty="0">
                <a:latin typeface="Aptos" panose="020B0004020202020204" pitchFamily="34" charset="0"/>
              </a:rPr>
              <a:t>Word of </a:t>
            </a:r>
            <a:r>
              <a:rPr lang="da-DK" sz="3600" dirty="0" err="1">
                <a:latin typeface="Aptos" panose="020B0004020202020204" pitchFamily="34" charset="0"/>
              </a:rPr>
              <a:t>mouth</a:t>
            </a:r>
            <a:r>
              <a:rPr lang="da-DK" sz="3600" dirty="0">
                <a:latin typeface="Aptos" panose="020B0004020202020204" pitchFamily="34" charset="0"/>
              </a:rPr>
              <a:t> referrals. </a:t>
            </a:r>
          </a:p>
          <a:p>
            <a:pPr rtl="0"/>
            <a:r>
              <a:rPr lang="da-DK" sz="3600" dirty="0">
                <a:latin typeface="Aptos" panose="020B0004020202020204" pitchFamily="34" charset="0"/>
              </a:rPr>
              <a:t>Carsten Leth is Expert </a:t>
            </a:r>
            <a:r>
              <a:rPr lang="da-DK" sz="3600" dirty="0" err="1">
                <a:latin typeface="Aptos" panose="020B0004020202020204" pitchFamily="34" charset="0"/>
              </a:rPr>
              <a:t>witness</a:t>
            </a:r>
            <a:r>
              <a:rPr lang="da-DK" sz="3600" dirty="0">
                <a:latin typeface="Aptos" panose="020B0004020202020204" pitchFamily="34" charset="0"/>
              </a:rPr>
              <a:t> </a:t>
            </a:r>
            <a:r>
              <a:rPr lang="en-US" sz="3600" dirty="0">
                <a:latin typeface="Aptos" panose="020B0004020202020204" pitchFamily="34" charset="0"/>
              </a:rPr>
              <a:t>for the court appointed by the Danish Association of accountants</a:t>
            </a:r>
            <a:endParaRPr lang="da-DK" sz="3600" dirty="0">
              <a:latin typeface="Aptos" panose="020B0004020202020204" pitchFamily="34" charset="0"/>
            </a:endParaRP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5</a:t>
            </a:fld>
            <a:endParaRPr lang="da-DK" dirty="0"/>
          </a:p>
        </p:txBody>
      </p:sp>
      <p:sp>
        <p:nvSpPr>
          <p:cNvPr id="5" name="Pladsholder til billede 4">
            <a:extLst>
              <a:ext uri="{FF2B5EF4-FFF2-40B4-BE49-F238E27FC236}">
                <a16:creationId xmlns:a16="http://schemas.microsoft.com/office/drawing/2014/main" id="{B90451C8-0A4F-3DB9-1F11-D6BD5AC6A2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7" name="Pladsholder til billede 22" descr="Kvinde, der smiler, med en bærbar computer">
            <a:extLst>
              <a:ext uri="{FF2B5EF4-FFF2-40B4-BE49-F238E27FC236}">
                <a16:creationId xmlns:a16="http://schemas.microsoft.com/office/drawing/2014/main" id="{59A33BD0-63FF-05D9-65DC-A837214BC8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52000" y="125447"/>
            <a:ext cx="8974428" cy="6371351"/>
          </a:xfrm>
          <a:prstGeom prst="rect">
            <a:avLst/>
          </a:prstGeom>
        </p:spPr>
      </p:pic>
      <p:pic>
        <p:nvPicPr>
          <p:cNvPr id="8" name="Billede 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37A7DB37-FCF4-97C8-211A-E854E2E2AC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673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ladsholder til billede 10" descr="Skrivebord med computer, telefon, bøger m.m.">
            <a:extLst>
              <a:ext uri="{FF2B5EF4-FFF2-40B4-BE49-F238E27FC236}">
                <a16:creationId xmlns:a16="http://schemas.microsoft.com/office/drawing/2014/main" id="{2E7ADBC3-DECA-9F4C-9289-9E43C72759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5700" y="2204792"/>
            <a:ext cx="5956300" cy="1944000"/>
          </a:xfrm>
        </p:spPr>
        <p:txBody>
          <a:bodyPr rtlCol="0"/>
          <a:lstStyle/>
          <a:p>
            <a:pPr rtl="0"/>
            <a:r>
              <a:rPr lang="da-DK" sz="5900" dirty="0" err="1">
                <a:latin typeface="Aptos" panose="020B0004020202020204" pitchFamily="34" charset="0"/>
              </a:rPr>
              <a:t>Doing</a:t>
            </a:r>
            <a:r>
              <a:rPr lang="da-DK" sz="5900" dirty="0">
                <a:latin typeface="Aptos" panose="020B0004020202020204" pitchFamily="34" charset="0"/>
              </a:rPr>
              <a:t> business in Denmark</a:t>
            </a:r>
          </a:p>
        </p:txBody>
      </p:sp>
      <p:sp>
        <p:nvSpPr>
          <p:cNvPr id="14" name="Pladsholder til tekst 13">
            <a:extLst>
              <a:ext uri="{FF2B5EF4-FFF2-40B4-BE49-F238E27FC236}">
                <a16:creationId xmlns:a16="http://schemas.microsoft.com/office/drawing/2014/main" id="{F278402B-CA7D-4F5B-B3FA-ED74AB3CFB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da-DK" sz="3600" dirty="0" err="1">
                <a:latin typeface="Aptos" panose="020B0004020202020204" pitchFamily="34" charset="0"/>
              </a:rPr>
              <a:t>What</a:t>
            </a:r>
            <a:r>
              <a:rPr lang="da-DK" sz="3600" dirty="0">
                <a:latin typeface="Aptos" panose="020B0004020202020204" pitchFamily="34" charset="0"/>
              </a:rPr>
              <a:t> </a:t>
            </a:r>
            <a:r>
              <a:rPr lang="da-DK" sz="3600" dirty="0" err="1">
                <a:latin typeface="Aptos" panose="020B0004020202020204" pitchFamily="34" charset="0"/>
              </a:rPr>
              <a:t>makes</a:t>
            </a:r>
            <a:r>
              <a:rPr lang="da-DK" sz="3600" dirty="0">
                <a:latin typeface="Aptos" panose="020B0004020202020204" pitchFamily="34" charset="0"/>
              </a:rPr>
              <a:t> </a:t>
            </a:r>
            <a:r>
              <a:rPr lang="da-DK" sz="3600" dirty="0" err="1">
                <a:latin typeface="Aptos" panose="020B0004020202020204" pitchFamily="34" charset="0"/>
              </a:rPr>
              <a:t>doing</a:t>
            </a:r>
            <a:r>
              <a:rPr lang="da-DK" sz="3600" dirty="0">
                <a:latin typeface="Aptos" panose="020B0004020202020204" pitchFamily="34" charset="0"/>
              </a:rPr>
              <a:t> b</a:t>
            </a:r>
            <a:r>
              <a:rPr lang="en-US" sz="36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usiness</a:t>
            </a:r>
            <a:r>
              <a:rPr lang="en-US" sz="36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in Denmark attractive</a:t>
            </a:r>
            <a:endParaRPr lang="da-DK" sz="3600" dirty="0">
              <a:latin typeface="Aptos" panose="020B0004020202020204" pitchFamily="34" charset="0"/>
            </a:endParaRPr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BDD5A594-D852-43BB-B591-E9D90272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6</a:t>
            </a:fld>
            <a:endParaRPr lang="da-DK" dirty="0"/>
          </a:p>
        </p:txBody>
      </p:sp>
      <p:pic>
        <p:nvPicPr>
          <p:cNvPr id="2" name="Billede 1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BEE834C5-52EC-A209-2093-3165644D13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74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sz="3200" dirty="0" err="1">
                <a:latin typeface="Aptos" panose="020B0004020202020204" pitchFamily="34" charset="0"/>
              </a:rPr>
              <a:t>Doing</a:t>
            </a:r>
            <a:r>
              <a:rPr lang="da-DK" sz="3200" dirty="0">
                <a:latin typeface="Aptos" panose="020B0004020202020204" pitchFamily="34" charset="0"/>
              </a:rPr>
              <a:t> business in Denmark</a:t>
            </a:r>
            <a:endParaRPr lang="da-DK" dirty="0">
              <a:latin typeface="Aptos" panose="020B0004020202020204" pitchFamily="34" charset="0"/>
            </a:endParaRPr>
          </a:p>
        </p:txBody>
      </p:sp>
      <p:sp>
        <p:nvSpPr>
          <p:cNvPr id="12" name="Rektangel 11" descr="Venstre markeringsblok">
            <a:extLst>
              <a:ext uri="{FF2B5EF4-FFF2-40B4-BE49-F238E27FC236}">
                <a16:creationId xmlns:a16="http://schemas.microsoft.com/office/drawing/2014/main" id="{7F65E93D-09FF-42EE-B9DD-750638966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9999" y="1324743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9999" y="1500889"/>
            <a:ext cx="5472000" cy="360000"/>
          </a:xfrm>
        </p:spPr>
        <p:txBody>
          <a:bodyPr rtlCol="0"/>
          <a:lstStyle/>
          <a:p>
            <a:pPr rtl="0"/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Stable </a:t>
            </a:r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Economy</a:t>
            </a:r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and Business Environment</a:t>
            </a:r>
            <a:endParaRPr lang="da-DK" dirty="0"/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999" y="1684743"/>
            <a:ext cx="5663879" cy="4686607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 has a highly developed, stable economy with a strong focus on innovation and sustainability.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 consistently ranks high in global competitiveness, transparency. Denmark was ranked among the top countries by the World Bank for ease of doing business.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Lige forbindelse 10" descr="Slideopdeling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7887" y="1445629"/>
            <a:ext cx="5472000" cy="358775"/>
          </a:xfrm>
        </p:spPr>
        <p:txBody>
          <a:bodyPr rtlCol="0"/>
          <a:lstStyle/>
          <a:p>
            <a:pPr rtl="0"/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Stable </a:t>
            </a:r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Economy</a:t>
            </a:r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and Business Environment</a:t>
            </a:r>
            <a:endParaRPr lang="da-DK" sz="1800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87774" y="1684742"/>
            <a:ext cx="5472113" cy="3783607"/>
          </a:xfrm>
        </p:spPr>
        <p:txBody>
          <a:bodyPr rtlCol="0"/>
          <a:lstStyle/>
          <a:p>
            <a:pPr marL="34290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Its legal framework and political stability ensure a predictable and secure business climate, which reduces risks for investors and companies.</a:t>
            </a:r>
            <a:endParaRPr lang="da-DK" sz="2400" dirty="0"/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rtl="0"/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</p:spPr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7</a:t>
            </a:fld>
            <a:endParaRPr lang="da-DK"/>
          </a:p>
        </p:txBody>
      </p:sp>
      <p:sp>
        <p:nvSpPr>
          <p:cNvPr id="9" name="Rektangel 8" descr="Venstre markeringsblok">
            <a:extLst>
              <a:ext uri="{FF2B5EF4-FFF2-40B4-BE49-F238E27FC236}">
                <a16:creationId xmlns:a16="http://schemas.microsoft.com/office/drawing/2014/main" id="{9615C605-04AE-0D78-9199-95C62CB9EC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99887" y="1324743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/>
          </a:p>
        </p:txBody>
      </p:sp>
      <p:pic>
        <p:nvPicPr>
          <p:cNvPr id="16" name="Billede 15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84139E0F-7D3A-95AC-F571-F1A3CE94E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37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sz="3200" dirty="0" err="1">
                <a:latin typeface="Aptos" panose="020B0004020202020204" pitchFamily="34" charset="0"/>
              </a:rPr>
              <a:t>Doing</a:t>
            </a:r>
            <a:r>
              <a:rPr lang="da-DK" sz="3200" dirty="0">
                <a:latin typeface="Aptos" panose="020B0004020202020204" pitchFamily="34" charset="0"/>
              </a:rPr>
              <a:t> business in Denmark</a:t>
            </a:r>
            <a:endParaRPr lang="da-DK" dirty="0">
              <a:latin typeface="Aptos" panose="020B0004020202020204" pitchFamily="34" charset="0"/>
            </a:endParaRP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446333"/>
            <a:ext cx="5472000" cy="283076"/>
          </a:xfrm>
        </p:spPr>
        <p:txBody>
          <a:bodyPr rtlCol="0"/>
          <a:lstStyle/>
          <a:p>
            <a:pPr rtl="0"/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Ease</a:t>
            </a:r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of </a:t>
            </a:r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Doing</a:t>
            </a:r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Business</a:t>
            </a:r>
            <a:endParaRPr lang="da-DK" dirty="0"/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999" y="1721442"/>
            <a:ext cx="5663879" cy="4448105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Denmark’s business regulations are straightforward, and it is relatively easy to establish a company. Starting a business can be done quickly and online, often within a few days.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corporate tax rate is competitive at 22%, and Denmark offers various incentives for research and development (R&amp;D) activities.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Lige forbindelse 10" descr="Slideopdeling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443876"/>
            <a:ext cx="5472000" cy="283076"/>
          </a:xfrm>
        </p:spPr>
        <p:txBody>
          <a:bodyPr rtlCol="0"/>
          <a:lstStyle/>
          <a:p>
            <a:pPr rtl="0"/>
            <a:r>
              <a:rPr lang="da-DK" sz="1800" b="1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Skilled</a:t>
            </a:r>
            <a:r>
              <a:rPr lang="da-DK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Workforce</a:t>
            </a:r>
            <a:endParaRPr lang="da-DK" sz="1800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8438" y="1702227"/>
            <a:ext cx="5472113" cy="4669124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highly educated and skilled workforce, with proficiency in English.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 is known for its focus on innovation, supported by high levels of education.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workforce known for high productivity and flexibility, partly due to Denmark’s “flexicurity” model, which balances flexible labor markets with strong social security.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rtl="0"/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</p:spPr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8</a:t>
            </a:fld>
            <a:endParaRPr lang="da-DK"/>
          </a:p>
        </p:txBody>
      </p:sp>
      <p:sp>
        <p:nvSpPr>
          <p:cNvPr id="14" name="Rektangel 13" descr="Højre markeringsblok&#10;">
            <a:extLst>
              <a:ext uri="{FF2B5EF4-FFF2-40B4-BE49-F238E27FC236}">
                <a16:creationId xmlns:a16="http://schemas.microsoft.com/office/drawing/2014/main" id="{ED4E0F0E-EDBE-E2F2-D56B-100F76E84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9999" y="1293626"/>
            <a:ext cx="1984175" cy="1148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/>
          </a:p>
        </p:txBody>
      </p:sp>
      <p:sp>
        <p:nvSpPr>
          <p:cNvPr id="15" name="Rektangel 14" descr="Højre markeringsblok&#10;">
            <a:extLst>
              <a:ext uri="{FF2B5EF4-FFF2-40B4-BE49-F238E27FC236}">
                <a16:creationId xmlns:a16="http://schemas.microsoft.com/office/drawing/2014/main" id="{C9523262-502C-A4D1-9554-D995352EF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87887" y="1293626"/>
            <a:ext cx="1984175" cy="1148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pic>
        <p:nvPicPr>
          <p:cNvPr id="18" name="Billede 1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889021F8-8B1E-D6EA-C1AA-A7F7334A7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70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04E83-A4F0-49C5-BB01-F5773509A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a-DK" sz="3200" dirty="0" err="1">
                <a:latin typeface="Aptos" panose="020B0004020202020204" pitchFamily="34" charset="0"/>
              </a:rPr>
              <a:t>Doing</a:t>
            </a:r>
            <a:r>
              <a:rPr lang="da-DK" sz="3200" dirty="0">
                <a:latin typeface="Aptos" panose="020B0004020202020204" pitchFamily="34" charset="0"/>
              </a:rPr>
              <a:t> business in Denmark</a:t>
            </a:r>
            <a:endParaRPr lang="da-DK" dirty="0">
              <a:latin typeface="Aptos" panose="020B0004020202020204" pitchFamily="34" charset="0"/>
            </a:endParaRP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AB259A0-0017-492F-A0DC-4B70C7052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446333"/>
            <a:ext cx="5472000" cy="283076"/>
          </a:xfrm>
        </p:spPr>
        <p:txBody>
          <a:bodyPr rtlCol="0"/>
          <a:lstStyle/>
          <a:p>
            <a:pPr rtl="0"/>
            <a:r>
              <a:rPr lang="en-US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Access to European and Global Markets</a:t>
            </a:r>
            <a:endParaRPr lang="da-DK" dirty="0"/>
          </a:p>
        </p:txBody>
      </p:sp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CEEB3BAE-C0B2-447C-B8BE-96C6BD84D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9999" y="1721442"/>
            <a:ext cx="5663879" cy="4649909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Denmark’s geographic location provides easy access to European markets and acts as a gateway to the Nordic region.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Being a member of the European Union, businesses based in Denmark has free access to the European Single Market.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 has modern infrastructure, including well-connected transport and logistics systems, as well as cutting-edge digital infrastructure.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Lige forbindelse 10" descr="Slideopdeling">
            <a:extLst>
              <a:ext uri="{FF2B5EF4-FFF2-40B4-BE49-F238E27FC236}">
                <a16:creationId xmlns:a16="http://schemas.microsoft.com/office/drawing/2014/main" id="{5A563457-1EC8-4978-BCCB-AFD88C9ED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363035"/>
            <a:ext cx="0" cy="241133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B237D1CA-B91A-410E-A968-D017BBE99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443876"/>
            <a:ext cx="5472000" cy="283076"/>
          </a:xfrm>
        </p:spPr>
        <p:txBody>
          <a:bodyPr rtlCol="0"/>
          <a:lstStyle/>
          <a:p>
            <a:pPr rtl="0"/>
            <a:r>
              <a:rPr lang="en-US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Quality of Life and Social Stability</a:t>
            </a:r>
            <a:endParaRPr lang="da-DK" sz="1800" dirty="0"/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26A87885-D672-4CF9-A78D-CFE98385B0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78438" y="1702227"/>
            <a:ext cx="5472113" cy="4669124"/>
          </a:xfrm>
        </p:spPr>
        <p:txBody>
          <a:bodyPr rtlCol="0"/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Denmark offers one of the highest standards of living in the world, quality healthcare, education, social services.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country has a low level of corruption and a high level of transparency, contributing to a stable and safe business environment.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Danish work-life balance is well-regarded, and the quality of life attracts top talent from around the world.</a:t>
            </a:r>
            <a:endParaRPr lang="da-DK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rtl="0"/>
            <a:endParaRPr lang="da-DK" dirty="0"/>
          </a:p>
        </p:txBody>
      </p:sp>
      <p:sp>
        <p:nvSpPr>
          <p:cNvPr id="8" name="Pladsholder til slidenummer 7">
            <a:extLst>
              <a:ext uri="{FF2B5EF4-FFF2-40B4-BE49-F238E27FC236}">
                <a16:creationId xmlns:a16="http://schemas.microsoft.com/office/drawing/2014/main" id="{E6AC9832-FB01-464A-9824-61887B77997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>
          <a:xfrm>
            <a:off x="11760000" y="6371351"/>
            <a:ext cx="432000" cy="432000"/>
          </a:xfrm>
        </p:spPr>
        <p:txBody>
          <a:bodyPr rtlCol="0"/>
          <a:lstStyle/>
          <a:p>
            <a:pPr rtl="0"/>
            <a:fld id="{19B51A1E-902D-48AF-9020-955120F399B6}" type="slidenum">
              <a:rPr lang="da-DK" smtClean="0"/>
              <a:pPr rtl="0"/>
              <a:t>9</a:t>
            </a:fld>
            <a:endParaRPr lang="da-DK"/>
          </a:p>
        </p:txBody>
      </p:sp>
      <p:sp>
        <p:nvSpPr>
          <p:cNvPr id="14" name="Rektangel 13" descr="Højre markeringsblok&#10;">
            <a:extLst>
              <a:ext uri="{FF2B5EF4-FFF2-40B4-BE49-F238E27FC236}">
                <a16:creationId xmlns:a16="http://schemas.microsoft.com/office/drawing/2014/main" id="{ED4E0F0E-EDBE-E2F2-D56B-100F76E84F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9999" y="1293626"/>
            <a:ext cx="1984175" cy="11482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/>
          </a:p>
        </p:txBody>
      </p:sp>
      <p:sp>
        <p:nvSpPr>
          <p:cNvPr id="15" name="Rektangel 14" descr="Højre markeringsblok&#10;">
            <a:extLst>
              <a:ext uri="{FF2B5EF4-FFF2-40B4-BE49-F238E27FC236}">
                <a16:creationId xmlns:a16="http://schemas.microsoft.com/office/drawing/2014/main" id="{C9523262-502C-A4D1-9554-D995352EF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87887" y="1293626"/>
            <a:ext cx="1984175" cy="11482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da-DK" dirty="0"/>
          </a:p>
        </p:txBody>
      </p:sp>
      <p:pic>
        <p:nvPicPr>
          <p:cNvPr id="18" name="Billede 17" descr="Et billede, der indeholder tekst, Font/skrifttype, typografi, Grafik&#10;&#10;Automatisk genereret beskrivelse">
            <a:extLst>
              <a:ext uri="{FF2B5EF4-FFF2-40B4-BE49-F238E27FC236}">
                <a16:creationId xmlns:a16="http://schemas.microsoft.com/office/drawing/2014/main" id="{889021F8-8B1E-D6EA-C1AA-A7F7334A7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9376" y="6371351"/>
            <a:ext cx="2821175" cy="51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960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Custom 129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25C6E3"/>
      </a:accent1>
      <a:accent2>
        <a:srgbClr val="E80554"/>
      </a:accent2>
      <a:accent3>
        <a:srgbClr val="A9E26F"/>
      </a:accent3>
      <a:accent4>
        <a:srgbClr val="EAD000"/>
      </a:accent4>
      <a:accent5>
        <a:srgbClr val="1A0F49"/>
      </a:accent5>
      <a:accent6>
        <a:srgbClr val="FF4A01"/>
      </a:accent6>
      <a:hlink>
        <a:srgbClr val="25C6E3"/>
      </a:hlink>
      <a:folHlink>
        <a:srgbClr val="25C6E3"/>
      </a:folHlink>
    </a:clrScheme>
    <a:fontScheme name="Custom 149">
      <a:majorFont>
        <a:latin typeface="Corbel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19715646_TF16411250.potx" id="{CEE10520-150A-4B92-BA1A-7A78A2B9F689}" vid="{C1BFC342-F07A-41F9-A93A-1624EE5016DE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9" ma:contentTypeDescription="Create a new document." ma:contentTypeScope="" ma:versionID="76e25e1730b4532ab1d5e5b131a96a5a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d1e9281a84c4949647088091c718de3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64A4C9D-F801-4923-BC6D-E0006F5123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B2218FC-8412-44B9-9E82-D51F1F531141}">
  <ds:schemaRefs>
    <ds:schemaRef ds:uri="http://purl.org/dc/dcmitype/"/>
    <ds:schemaRef ds:uri="http://schemas.microsoft.com/office/2006/documentManagement/types"/>
    <ds:schemaRef ds:uri="6dc4bcd6-49db-4c07-9060-8acfc67cef9f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fb0879af-3eba-417a-a55a-ffe6dcd6ca77"/>
    <ds:schemaRef ds:uri="http://schemas.microsoft.com/sharepoint/v3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{73FF7721-148D-4CDA-849D-D9415D1549A5}tf16411250_win32</Template>
  <TotalTime>362</TotalTime>
  <Words>1202</Words>
  <Application>Microsoft Office PowerPoint</Application>
  <PresentationFormat>Widescreen</PresentationFormat>
  <Paragraphs>125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Aptos</vt:lpstr>
      <vt:lpstr>Arial</vt:lpstr>
      <vt:lpstr>Calibri</vt:lpstr>
      <vt:lpstr>Candara</vt:lpstr>
      <vt:lpstr>Corbel</vt:lpstr>
      <vt:lpstr>Symbol</vt:lpstr>
      <vt:lpstr>Times New Roman</vt:lpstr>
      <vt:lpstr>Office-tema</vt:lpstr>
      <vt:lpstr>Presentation of Leth &amp; Partnere &amp; Doing business in Denmark  CHG  Conference in Madrid, September 2024</vt:lpstr>
      <vt:lpstr>Leth &amp; Partnere</vt:lpstr>
      <vt:lpstr>Carsten Leth</vt:lpstr>
      <vt:lpstr>Services Provided</vt:lpstr>
      <vt:lpstr>Main Sources of  Work</vt:lpstr>
      <vt:lpstr>Doing business in Denmark</vt:lpstr>
      <vt:lpstr>Doing business in Denmark</vt:lpstr>
      <vt:lpstr>Doing business in Denmark</vt:lpstr>
      <vt:lpstr>Doing business in Denmark</vt:lpstr>
      <vt:lpstr>Doing business in Denmark</vt:lpstr>
      <vt:lpstr>Doing business in Denmark</vt:lpstr>
      <vt:lpstr>Doing business in Denmark</vt:lpstr>
      <vt:lpstr>Doing business in Denmark</vt:lpstr>
      <vt:lpstr>Doing business in Denmark</vt:lpstr>
      <vt:lpstr>Questions 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Carsten Leth</dc:creator>
  <cp:lastModifiedBy>Carly Haines</cp:lastModifiedBy>
  <cp:revision>44</cp:revision>
  <cp:lastPrinted>2024-09-08T14:26:26Z</cp:lastPrinted>
  <dcterms:created xsi:type="dcterms:W3CDTF">2024-09-08T08:18:35Z</dcterms:created>
  <dcterms:modified xsi:type="dcterms:W3CDTF">2024-09-09T06:44:26Z</dcterms:modified>
</cp:coreProperties>
</file>